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8" r:id="rId3"/>
    <p:sldId id="257" r:id="rId4"/>
    <p:sldId id="259" r:id="rId5"/>
    <p:sldId id="272" r:id="rId6"/>
    <p:sldId id="273" r:id="rId7"/>
    <p:sldId id="274" r:id="rId8"/>
    <p:sldId id="275" r:id="rId9"/>
    <p:sldId id="276" r:id="rId10"/>
    <p:sldId id="280" r:id="rId11"/>
    <p:sldId id="281" r:id="rId12"/>
    <p:sldId id="282" r:id="rId13"/>
    <p:sldId id="284" r:id="rId14"/>
    <p:sldId id="286" r:id="rId15"/>
    <p:sldId id="277" r:id="rId16"/>
    <p:sldId id="262" r:id="rId17"/>
    <p:sldId id="263" r:id="rId18"/>
    <p:sldId id="264" r:id="rId19"/>
    <p:sldId id="266" r:id="rId20"/>
    <p:sldId id="267" r:id="rId21"/>
    <p:sldId id="268" r:id="rId22"/>
    <p:sldId id="269" r:id="rId23"/>
    <p:sldId id="278" r:id="rId24"/>
    <p:sldId id="287" r:id="rId25"/>
    <p:sldId id="29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8348" autoAdjust="0"/>
  </p:normalViewPr>
  <p:slideViewPr>
    <p:cSldViewPr>
      <p:cViewPr varScale="1">
        <p:scale>
          <a:sx n="40" d="100"/>
          <a:sy n="40" d="100"/>
        </p:scale>
        <p:origin x="2172" y="4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F2F49D-FDF7-4B4D-8456-299CA080CF09}" type="doc">
      <dgm:prSet loTypeId="urn:microsoft.com/office/officeart/2005/8/layout/hierarchy2" loCatId="hierarchy" qsTypeId="urn:microsoft.com/office/officeart/2005/8/quickstyle/simple1" qsCatId="simple" csTypeId="urn:microsoft.com/office/officeart/2005/8/colors/accent0_3" csCatId="mainScheme" phldr="1"/>
      <dgm:spPr/>
      <dgm:t>
        <a:bodyPr/>
        <a:lstStyle/>
        <a:p>
          <a:endParaRPr lang="en-US"/>
        </a:p>
      </dgm:t>
    </dgm:pt>
    <dgm:pt modelId="{6B783128-4A1C-43F8-B2C2-93DE468BBCE3}">
      <dgm:prSet phldrT="[Text]"/>
      <dgm:spPr/>
      <dgm:t>
        <a:bodyPr/>
        <a:lstStyle/>
        <a:p>
          <a:r>
            <a:rPr lang="en-US" dirty="0" smtClean="0"/>
            <a:t>Multimodality</a:t>
          </a:r>
          <a:endParaRPr lang="en-US" dirty="0"/>
        </a:p>
      </dgm:t>
    </dgm:pt>
    <dgm:pt modelId="{7F71FDE9-9D3A-448E-BC09-938E570FFB91}" type="parTrans" cxnId="{DC7D26FE-32F5-4E85-BCA5-9E3ECCDD02B8}">
      <dgm:prSet/>
      <dgm:spPr/>
      <dgm:t>
        <a:bodyPr/>
        <a:lstStyle/>
        <a:p>
          <a:endParaRPr lang="en-US"/>
        </a:p>
      </dgm:t>
    </dgm:pt>
    <dgm:pt modelId="{BD965661-99B6-4355-A237-BC5DC7D07AFB}" type="sibTrans" cxnId="{DC7D26FE-32F5-4E85-BCA5-9E3ECCDD02B8}">
      <dgm:prSet/>
      <dgm:spPr/>
      <dgm:t>
        <a:bodyPr/>
        <a:lstStyle/>
        <a:p>
          <a:endParaRPr lang="en-US"/>
        </a:p>
      </dgm:t>
    </dgm:pt>
    <dgm:pt modelId="{D25C4F5A-CC76-441A-83FC-25F375E8313D}">
      <dgm:prSet phldrT="[Text]"/>
      <dgm:spPr/>
      <dgm:t>
        <a:bodyPr/>
        <a:lstStyle/>
        <a:p>
          <a:r>
            <a:rPr lang="en-US" dirty="0" smtClean="0"/>
            <a:t>Interactivity</a:t>
          </a:r>
          <a:endParaRPr lang="en-US" dirty="0"/>
        </a:p>
      </dgm:t>
    </dgm:pt>
    <dgm:pt modelId="{56EBDA63-0465-4488-A5C8-DD55F8C21CFA}" type="parTrans" cxnId="{D6B023B9-0D1B-4EA2-9884-96EED7190F61}">
      <dgm:prSet/>
      <dgm:spPr/>
      <dgm:t>
        <a:bodyPr/>
        <a:lstStyle/>
        <a:p>
          <a:endParaRPr lang="en-US"/>
        </a:p>
      </dgm:t>
    </dgm:pt>
    <dgm:pt modelId="{5D51ABFB-2A6F-4C2C-B32C-31658C999FD0}" type="sibTrans" cxnId="{D6B023B9-0D1B-4EA2-9884-96EED7190F61}">
      <dgm:prSet/>
      <dgm:spPr/>
      <dgm:t>
        <a:bodyPr/>
        <a:lstStyle/>
        <a:p>
          <a:endParaRPr lang="en-US"/>
        </a:p>
      </dgm:t>
    </dgm:pt>
    <dgm:pt modelId="{CF57E221-7D0D-45E2-B6DD-74942B0BD18F}">
      <dgm:prSet phldrT="[Text]"/>
      <dgm:spPr/>
      <dgm:t>
        <a:bodyPr/>
        <a:lstStyle/>
        <a:p>
          <a:r>
            <a:rPr lang="en-US" dirty="0" err="1" smtClean="0"/>
            <a:t>Interdiscursity</a:t>
          </a:r>
          <a:endParaRPr lang="en-US" dirty="0"/>
        </a:p>
      </dgm:t>
    </dgm:pt>
    <dgm:pt modelId="{31D2704E-4823-4AB1-9E71-66CE4478DB92}" type="parTrans" cxnId="{8F2A6CD3-B002-42FF-AAD6-E174A5CB5BB1}">
      <dgm:prSet/>
      <dgm:spPr/>
      <dgm:t>
        <a:bodyPr/>
        <a:lstStyle/>
        <a:p>
          <a:endParaRPr lang="en-US"/>
        </a:p>
      </dgm:t>
    </dgm:pt>
    <dgm:pt modelId="{C7283272-3438-40B2-ADE5-1EBD051EBD45}" type="sibTrans" cxnId="{8F2A6CD3-B002-42FF-AAD6-E174A5CB5BB1}">
      <dgm:prSet/>
      <dgm:spPr/>
      <dgm:t>
        <a:bodyPr/>
        <a:lstStyle/>
        <a:p>
          <a:endParaRPr lang="en-US"/>
        </a:p>
      </dgm:t>
    </dgm:pt>
    <dgm:pt modelId="{9EE282EC-0214-450C-BF29-1AC84AF7261D}">
      <dgm:prSet phldrT="[Text]"/>
      <dgm:spPr/>
      <dgm:t>
        <a:bodyPr/>
        <a:lstStyle/>
        <a:p>
          <a:r>
            <a:rPr lang="en-US" dirty="0" smtClean="0"/>
            <a:t>Intertextuality</a:t>
          </a:r>
          <a:endParaRPr lang="en-US" dirty="0"/>
        </a:p>
      </dgm:t>
    </dgm:pt>
    <dgm:pt modelId="{3BA718AF-09F0-4B94-B051-223945D8FB4E}" type="parTrans" cxnId="{60C05E9C-89F3-4D7A-949D-D31C2808241F}">
      <dgm:prSet/>
      <dgm:spPr/>
      <dgm:t>
        <a:bodyPr/>
        <a:lstStyle/>
        <a:p>
          <a:endParaRPr lang="en-US"/>
        </a:p>
      </dgm:t>
    </dgm:pt>
    <dgm:pt modelId="{0E3610F6-AE72-4F2A-82E7-4A22C1D3E2E1}" type="sibTrans" cxnId="{60C05E9C-89F3-4D7A-949D-D31C2808241F}">
      <dgm:prSet/>
      <dgm:spPr/>
      <dgm:t>
        <a:bodyPr/>
        <a:lstStyle/>
        <a:p>
          <a:endParaRPr lang="en-US"/>
        </a:p>
      </dgm:t>
    </dgm:pt>
    <dgm:pt modelId="{C344A547-9A3A-43CC-AAA2-362573CE8670}" type="pres">
      <dgm:prSet presAssocID="{ABF2F49D-FDF7-4B4D-8456-299CA080CF09}" presName="diagram" presStyleCnt="0">
        <dgm:presLayoutVars>
          <dgm:chPref val="1"/>
          <dgm:dir/>
          <dgm:animOne val="branch"/>
          <dgm:animLvl val="lvl"/>
          <dgm:resizeHandles val="exact"/>
        </dgm:presLayoutVars>
      </dgm:prSet>
      <dgm:spPr/>
      <dgm:t>
        <a:bodyPr/>
        <a:lstStyle/>
        <a:p>
          <a:endParaRPr lang="en-US"/>
        </a:p>
      </dgm:t>
    </dgm:pt>
    <dgm:pt modelId="{9B82A849-19E8-4F1F-9D9A-573B6D6D1685}" type="pres">
      <dgm:prSet presAssocID="{6B783128-4A1C-43F8-B2C2-93DE468BBCE3}" presName="root1" presStyleCnt="0"/>
      <dgm:spPr/>
    </dgm:pt>
    <dgm:pt modelId="{FBD526BB-EEE1-47AB-A406-540A59145F3A}" type="pres">
      <dgm:prSet presAssocID="{6B783128-4A1C-43F8-B2C2-93DE468BBCE3}" presName="LevelOneTextNode" presStyleLbl="node0" presStyleIdx="0" presStyleCnt="1">
        <dgm:presLayoutVars>
          <dgm:chPref val="3"/>
        </dgm:presLayoutVars>
      </dgm:prSet>
      <dgm:spPr/>
      <dgm:t>
        <a:bodyPr/>
        <a:lstStyle/>
        <a:p>
          <a:endParaRPr lang="en-US"/>
        </a:p>
      </dgm:t>
    </dgm:pt>
    <dgm:pt modelId="{428A9BA7-761D-4BB3-AA1C-A717F15F36E7}" type="pres">
      <dgm:prSet presAssocID="{6B783128-4A1C-43F8-B2C2-93DE468BBCE3}" presName="level2hierChild" presStyleCnt="0"/>
      <dgm:spPr/>
    </dgm:pt>
    <dgm:pt modelId="{94C3D27E-A09D-41B3-953D-E7FCA5E78D7C}" type="pres">
      <dgm:prSet presAssocID="{56EBDA63-0465-4488-A5C8-DD55F8C21CFA}" presName="conn2-1" presStyleLbl="parChTrans1D2" presStyleIdx="0" presStyleCnt="3"/>
      <dgm:spPr/>
      <dgm:t>
        <a:bodyPr/>
        <a:lstStyle/>
        <a:p>
          <a:endParaRPr lang="en-US"/>
        </a:p>
      </dgm:t>
    </dgm:pt>
    <dgm:pt modelId="{DED0A801-EBE8-40B0-AC33-B973ED87F3F5}" type="pres">
      <dgm:prSet presAssocID="{56EBDA63-0465-4488-A5C8-DD55F8C21CFA}" presName="connTx" presStyleLbl="parChTrans1D2" presStyleIdx="0" presStyleCnt="3"/>
      <dgm:spPr/>
      <dgm:t>
        <a:bodyPr/>
        <a:lstStyle/>
        <a:p>
          <a:endParaRPr lang="en-US"/>
        </a:p>
      </dgm:t>
    </dgm:pt>
    <dgm:pt modelId="{540DC28D-B079-43CA-A178-EE780F5560A6}" type="pres">
      <dgm:prSet presAssocID="{D25C4F5A-CC76-441A-83FC-25F375E8313D}" presName="root2" presStyleCnt="0"/>
      <dgm:spPr/>
    </dgm:pt>
    <dgm:pt modelId="{91ABDAAA-7077-48E4-A93A-518693D6DE0A}" type="pres">
      <dgm:prSet presAssocID="{D25C4F5A-CC76-441A-83FC-25F375E8313D}" presName="LevelTwoTextNode" presStyleLbl="node2" presStyleIdx="0" presStyleCnt="3">
        <dgm:presLayoutVars>
          <dgm:chPref val="3"/>
        </dgm:presLayoutVars>
      </dgm:prSet>
      <dgm:spPr/>
      <dgm:t>
        <a:bodyPr/>
        <a:lstStyle/>
        <a:p>
          <a:endParaRPr lang="en-US"/>
        </a:p>
      </dgm:t>
    </dgm:pt>
    <dgm:pt modelId="{648010B1-17EB-41D3-BBF0-0B6A09FE1409}" type="pres">
      <dgm:prSet presAssocID="{D25C4F5A-CC76-441A-83FC-25F375E8313D}" presName="level3hierChild" presStyleCnt="0"/>
      <dgm:spPr/>
    </dgm:pt>
    <dgm:pt modelId="{D8FB82E1-346D-4A80-9E8E-FFD75D4A7167}" type="pres">
      <dgm:prSet presAssocID="{31D2704E-4823-4AB1-9E71-66CE4478DB92}" presName="conn2-1" presStyleLbl="parChTrans1D2" presStyleIdx="1" presStyleCnt="3"/>
      <dgm:spPr/>
      <dgm:t>
        <a:bodyPr/>
        <a:lstStyle/>
        <a:p>
          <a:endParaRPr lang="en-US"/>
        </a:p>
      </dgm:t>
    </dgm:pt>
    <dgm:pt modelId="{98D559D6-514F-49F3-AE36-8CC00B4FFDB6}" type="pres">
      <dgm:prSet presAssocID="{31D2704E-4823-4AB1-9E71-66CE4478DB92}" presName="connTx" presStyleLbl="parChTrans1D2" presStyleIdx="1" presStyleCnt="3"/>
      <dgm:spPr/>
      <dgm:t>
        <a:bodyPr/>
        <a:lstStyle/>
        <a:p>
          <a:endParaRPr lang="en-US"/>
        </a:p>
      </dgm:t>
    </dgm:pt>
    <dgm:pt modelId="{BB7DF5C2-D6E6-4C1F-9BC5-DFBF07DE494B}" type="pres">
      <dgm:prSet presAssocID="{CF57E221-7D0D-45E2-B6DD-74942B0BD18F}" presName="root2" presStyleCnt="0"/>
      <dgm:spPr/>
    </dgm:pt>
    <dgm:pt modelId="{C76C35FE-5903-4E2D-BF3F-ED22BEA8EFCF}" type="pres">
      <dgm:prSet presAssocID="{CF57E221-7D0D-45E2-B6DD-74942B0BD18F}" presName="LevelTwoTextNode" presStyleLbl="node2" presStyleIdx="1" presStyleCnt="3">
        <dgm:presLayoutVars>
          <dgm:chPref val="3"/>
        </dgm:presLayoutVars>
      </dgm:prSet>
      <dgm:spPr/>
      <dgm:t>
        <a:bodyPr/>
        <a:lstStyle/>
        <a:p>
          <a:endParaRPr lang="en-US"/>
        </a:p>
      </dgm:t>
    </dgm:pt>
    <dgm:pt modelId="{978628EA-B171-42F6-AC94-94453FFA63D3}" type="pres">
      <dgm:prSet presAssocID="{CF57E221-7D0D-45E2-B6DD-74942B0BD18F}" presName="level3hierChild" presStyleCnt="0"/>
      <dgm:spPr/>
    </dgm:pt>
    <dgm:pt modelId="{F7E9CC9F-9569-445A-84CE-6B994412206D}" type="pres">
      <dgm:prSet presAssocID="{3BA718AF-09F0-4B94-B051-223945D8FB4E}" presName="conn2-1" presStyleLbl="parChTrans1D2" presStyleIdx="2" presStyleCnt="3"/>
      <dgm:spPr/>
      <dgm:t>
        <a:bodyPr/>
        <a:lstStyle/>
        <a:p>
          <a:endParaRPr lang="en-US"/>
        </a:p>
      </dgm:t>
    </dgm:pt>
    <dgm:pt modelId="{5CD9B3AC-B0F5-4334-B162-DA862CD9281D}" type="pres">
      <dgm:prSet presAssocID="{3BA718AF-09F0-4B94-B051-223945D8FB4E}" presName="connTx" presStyleLbl="parChTrans1D2" presStyleIdx="2" presStyleCnt="3"/>
      <dgm:spPr/>
      <dgm:t>
        <a:bodyPr/>
        <a:lstStyle/>
        <a:p>
          <a:endParaRPr lang="en-US"/>
        </a:p>
      </dgm:t>
    </dgm:pt>
    <dgm:pt modelId="{9DBCBA82-8CDB-4A1A-95E4-1F0BCA32414B}" type="pres">
      <dgm:prSet presAssocID="{9EE282EC-0214-450C-BF29-1AC84AF7261D}" presName="root2" presStyleCnt="0"/>
      <dgm:spPr/>
    </dgm:pt>
    <dgm:pt modelId="{D1871152-033B-4F61-98C0-ABBF4A17518D}" type="pres">
      <dgm:prSet presAssocID="{9EE282EC-0214-450C-BF29-1AC84AF7261D}" presName="LevelTwoTextNode" presStyleLbl="node2" presStyleIdx="2" presStyleCnt="3">
        <dgm:presLayoutVars>
          <dgm:chPref val="3"/>
        </dgm:presLayoutVars>
      </dgm:prSet>
      <dgm:spPr/>
      <dgm:t>
        <a:bodyPr/>
        <a:lstStyle/>
        <a:p>
          <a:endParaRPr lang="en-US"/>
        </a:p>
      </dgm:t>
    </dgm:pt>
    <dgm:pt modelId="{ABE428C3-D0E8-4690-82B3-A4A33B821641}" type="pres">
      <dgm:prSet presAssocID="{9EE282EC-0214-450C-BF29-1AC84AF7261D}" presName="level3hierChild" presStyleCnt="0"/>
      <dgm:spPr/>
    </dgm:pt>
  </dgm:ptLst>
  <dgm:cxnLst>
    <dgm:cxn modelId="{5045461F-3398-4110-A414-888FEEF893E6}" type="presOf" srcId="{56EBDA63-0465-4488-A5C8-DD55F8C21CFA}" destId="{94C3D27E-A09D-41B3-953D-E7FCA5E78D7C}" srcOrd="0" destOrd="0" presId="urn:microsoft.com/office/officeart/2005/8/layout/hierarchy2"/>
    <dgm:cxn modelId="{68F57E95-FB15-489F-B453-22A9595CFB83}" type="presOf" srcId="{3BA718AF-09F0-4B94-B051-223945D8FB4E}" destId="{5CD9B3AC-B0F5-4334-B162-DA862CD9281D}" srcOrd="1" destOrd="0" presId="urn:microsoft.com/office/officeart/2005/8/layout/hierarchy2"/>
    <dgm:cxn modelId="{8E1C1E8D-445C-46C7-8055-D299B9384F3E}" type="presOf" srcId="{6B783128-4A1C-43F8-B2C2-93DE468BBCE3}" destId="{FBD526BB-EEE1-47AB-A406-540A59145F3A}" srcOrd="0" destOrd="0" presId="urn:microsoft.com/office/officeart/2005/8/layout/hierarchy2"/>
    <dgm:cxn modelId="{BE017829-C86B-4B5F-BA0C-B49624DD690B}" type="presOf" srcId="{ABF2F49D-FDF7-4B4D-8456-299CA080CF09}" destId="{C344A547-9A3A-43CC-AAA2-362573CE8670}" srcOrd="0" destOrd="0" presId="urn:microsoft.com/office/officeart/2005/8/layout/hierarchy2"/>
    <dgm:cxn modelId="{C8AB7E63-CBA5-4105-9043-DD46EDA0E6BA}" type="presOf" srcId="{3BA718AF-09F0-4B94-B051-223945D8FB4E}" destId="{F7E9CC9F-9569-445A-84CE-6B994412206D}" srcOrd="0" destOrd="0" presId="urn:microsoft.com/office/officeart/2005/8/layout/hierarchy2"/>
    <dgm:cxn modelId="{8F2A6CD3-B002-42FF-AAD6-E174A5CB5BB1}" srcId="{6B783128-4A1C-43F8-B2C2-93DE468BBCE3}" destId="{CF57E221-7D0D-45E2-B6DD-74942B0BD18F}" srcOrd="1" destOrd="0" parTransId="{31D2704E-4823-4AB1-9E71-66CE4478DB92}" sibTransId="{C7283272-3438-40B2-ADE5-1EBD051EBD45}"/>
    <dgm:cxn modelId="{FFF9B073-836C-4DB1-BDAF-FB09B7960555}" type="presOf" srcId="{9EE282EC-0214-450C-BF29-1AC84AF7261D}" destId="{D1871152-033B-4F61-98C0-ABBF4A17518D}" srcOrd="0" destOrd="0" presId="urn:microsoft.com/office/officeart/2005/8/layout/hierarchy2"/>
    <dgm:cxn modelId="{D6B023B9-0D1B-4EA2-9884-96EED7190F61}" srcId="{6B783128-4A1C-43F8-B2C2-93DE468BBCE3}" destId="{D25C4F5A-CC76-441A-83FC-25F375E8313D}" srcOrd="0" destOrd="0" parTransId="{56EBDA63-0465-4488-A5C8-DD55F8C21CFA}" sibTransId="{5D51ABFB-2A6F-4C2C-B32C-31658C999FD0}"/>
    <dgm:cxn modelId="{60C05E9C-89F3-4D7A-949D-D31C2808241F}" srcId="{6B783128-4A1C-43F8-B2C2-93DE468BBCE3}" destId="{9EE282EC-0214-450C-BF29-1AC84AF7261D}" srcOrd="2" destOrd="0" parTransId="{3BA718AF-09F0-4B94-B051-223945D8FB4E}" sibTransId="{0E3610F6-AE72-4F2A-82E7-4A22C1D3E2E1}"/>
    <dgm:cxn modelId="{75E3B48E-3AFA-4AE1-87D2-7AEB75CB85B9}" type="presOf" srcId="{D25C4F5A-CC76-441A-83FC-25F375E8313D}" destId="{91ABDAAA-7077-48E4-A93A-518693D6DE0A}" srcOrd="0" destOrd="0" presId="urn:microsoft.com/office/officeart/2005/8/layout/hierarchy2"/>
    <dgm:cxn modelId="{E84032BA-20A0-46FD-93D9-3AADF136F18E}" type="presOf" srcId="{56EBDA63-0465-4488-A5C8-DD55F8C21CFA}" destId="{DED0A801-EBE8-40B0-AC33-B973ED87F3F5}" srcOrd="1" destOrd="0" presId="urn:microsoft.com/office/officeart/2005/8/layout/hierarchy2"/>
    <dgm:cxn modelId="{598E828B-A85D-4965-B043-CA194FA727F1}" type="presOf" srcId="{31D2704E-4823-4AB1-9E71-66CE4478DB92}" destId="{D8FB82E1-346D-4A80-9E8E-FFD75D4A7167}" srcOrd="0" destOrd="0" presId="urn:microsoft.com/office/officeart/2005/8/layout/hierarchy2"/>
    <dgm:cxn modelId="{DC7D26FE-32F5-4E85-BCA5-9E3ECCDD02B8}" srcId="{ABF2F49D-FDF7-4B4D-8456-299CA080CF09}" destId="{6B783128-4A1C-43F8-B2C2-93DE468BBCE3}" srcOrd="0" destOrd="0" parTransId="{7F71FDE9-9D3A-448E-BC09-938E570FFB91}" sibTransId="{BD965661-99B6-4355-A237-BC5DC7D07AFB}"/>
    <dgm:cxn modelId="{602FEE68-CD7B-4647-A406-9B11A525ECCA}" type="presOf" srcId="{31D2704E-4823-4AB1-9E71-66CE4478DB92}" destId="{98D559D6-514F-49F3-AE36-8CC00B4FFDB6}" srcOrd="1" destOrd="0" presId="urn:microsoft.com/office/officeart/2005/8/layout/hierarchy2"/>
    <dgm:cxn modelId="{4A508BCC-BD6F-4826-8D4D-4CE676FA17FF}" type="presOf" srcId="{CF57E221-7D0D-45E2-B6DD-74942B0BD18F}" destId="{C76C35FE-5903-4E2D-BF3F-ED22BEA8EFCF}" srcOrd="0" destOrd="0" presId="urn:microsoft.com/office/officeart/2005/8/layout/hierarchy2"/>
    <dgm:cxn modelId="{236BBEB4-9C95-4A68-9416-AC5FDC2CF0ED}" type="presParOf" srcId="{C344A547-9A3A-43CC-AAA2-362573CE8670}" destId="{9B82A849-19E8-4F1F-9D9A-573B6D6D1685}" srcOrd="0" destOrd="0" presId="urn:microsoft.com/office/officeart/2005/8/layout/hierarchy2"/>
    <dgm:cxn modelId="{34122176-647A-4903-93E9-27A3E6FB72B3}" type="presParOf" srcId="{9B82A849-19E8-4F1F-9D9A-573B6D6D1685}" destId="{FBD526BB-EEE1-47AB-A406-540A59145F3A}" srcOrd="0" destOrd="0" presId="urn:microsoft.com/office/officeart/2005/8/layout/hierarchy2"/>
    <dgm:cxn modelId="{3EF93077-46F2-4C74-B595-9005F1993C21}" type="presParOf" srcId="{9B82A849-19E8-4F1F-9D9A-573B6D6D1685}" destId="{428A9BA7-761D-4BB3-AA1C-A717F15F36E7}" srcOrd="1" destOrd="0" presId="urn:microsoft.com/office/officeart/2005/8/layout/hierarchy2"/>
    <dgm:cxn modelId="{EB92701D-6F9D-44C1-BF6B-F76D322D14E3}" type="presParOf" srcId="{428A9BA7-761D-4BB3-AA1C-A717F15F36E7}" destId="{94C3D27E-A09D-41B3-953D-E7FCA5E78D7C}" srcOrd="0" destOrd="0" presId="urn:microsoft.com/office/officeart/2005/8/layout/hierarchy2"/>
    <dgm:cxn modelId="{C2D389BA-8580-4F8C-96B5-8D1543F246DD}" type="presParOf" srcId="{94C3D27E-A09D-41B3-953D-E7FCA5E78D7C}" destId="{DED0A801-EBE8-40B0-AC33-B973ED87F3F5}" srcOrd="0" destOrd="0" presId="urn:microsoft.com/office/officeart/2005/8/layout/hierarchy2"/>
    <dgm:cxn modelId="{8DB5EC6A-4535-4605-81AA-699539287E09}" type="presParOf" srcId="{428A9BA7-761D-4BB3-AA1C-A717F15F36E7}" destId="{540DC28D-B079-43CA-A178-EE780F5560A6}" srcOrd="1" destOrd="0" presId="urn:microsoft.com/office/officeart/2005/8/layout/hierarchy2"/>
    <dgm:cxn modelId="{0ACA262D-A0BB-4491-83AD-9F30B32EA2FE}" type="presParOf" srcId="{540DC28D-B079-43CA-A178-EE780F5560A6}" destId="{91ABDAAA-7077-48E4-A93A-518693D6DE0A}" srcOrd="0" destOrd="0" presId="urn:microsoft.com/office/officeart/2005/8/layout/hierarchy2"/>
    <dgm:cxn modelId="{D54C4828-078F-4E8F-8F57-438C7C64A6C9}" type="presParOf" srcId="{540DC28D-B079-43CA-A178-EE780F5560A6}" destId="{648010B1-17EB-41D3-BBF0-0B6A09FE1409}" srcOrd="1" destOrd="0" presId="urn:microsoft.com/office/officeart/2005/8/layout/hierarchy2"/>
    <dgm:cxn modelId="{AE7CD09E-C320-42AC-A0EC-A3C33293021F}" type="presParOf" srcId="{428A9BA7-761D-4BB3-AA1C-A717F15F36E7}" destId="{D8FB82E1-346D-4A80-9E8E-FFD75D4A7167}" srcOrd="2" destOrd="0" presId="urn:microsoft.com/office/officeart/2005/8/layout/hierarchy2"/>
    <dgm:cxn modelId="{E7BA6CAE-879F-4127-8E1E-B8A8DEEDF34D}" type="presParOf" srcId="{D8FB82E1-346D-4A80-9E8E-FFD75D4A7167}" destId="{98D559D6-514F-49F3-AE36-8CC00B4FFDB6}" srcOrd="0" destOrd="0" presId="urn:microsoft.com/office/officeart/2005/8/layout/hierarchy2"/>
    <dgm:cxn modelId="{330DA271-683A-4F10-AEEE-F7560A3D9889}" type="presParOf" srcId="{428A9BA7-761D-4BB3-AA1C-A717F15F36E7}" destId="{BB7DF5C2-D6E6-4C1F-9BC5-DFBF07DE494B}" srcOrd="3" destOrd="0" presId="urn:microsoft.com/office/officeart/2005/8/layout/hierarchy2"/>
    <dgm:cxn modelId="{41A66B9A-5138-497E-8DDF-52EC6A459192}" type="presParOf" srcId="{BB7DF5C2-D6E6-4C1F-9BC5-DFBF07DE494B}" destId="{C76C35FE-5903-4E2D-BF3F-ED22BEA8EFCF}" srcOrd="0" destOrd="0" presId="urn:microsoft.com/office/officeart/2005/8/layout/hierarchy2"/>
    <dgm:cxn modelId="{4C04DE90-B549-4F69-86B8-F7AE2D838DB0}" type="presParOf" srcId="{BB7DF5C2-D6E6-4C1F-9BC5-DFBF07DE494B}" destId="{978628EA-B171-42F6-AC94-94453FFA63D3}" srcOrd="1" destOrd="0" presId="urn:microsoft.com/office/officeart/2005/8/layout/hierarchy2"/>
    <dgm:cxn modelId="{3C700A22-9FFF-4723-8B1D-632F7DCE242E}" type="presParOf" srcId="{428A9BA7-761D-4BB3-AA1C-A717F15F36E7}" destId="{F7E9CC9F-9569-445A-84CE-6B994412206D}" srcOrd="4" destOrd="0" presId="urn:microsoft.com/office/officeart/2005/8/layout/hierarchy2"/>
    <dgm:cxn modelId="{AA066E51-1A24-4907-A95D-0A8367E02074}" type="presParOf" srcId="{F7E9CC9F-9569-445A-84CE-6B994412206D}" destId="{5CD9B3AC-B0F5-4334-B162-DA862CD9281D}" srcOrd="0" destOrd="0" presId="urn:microsoft.com/office/officeart/2005/8/layout/hierarchy2"/>
    <dgm:cxn modelId="{C36337AD-3A9E-4A1C-9860-095BFC56A799}" type="presParOf" srcId="{428A9BA7-761D-4BB3-AA1C-A717F15F36E7}" destId="{9DBCBA82-8CDB-4A1A-95E4-1F0BCA32414B}" srcOrd="5" destOrd="0" presId="urn:microsoft.com/office/officeart/2005/8/layout/hierarchy2"/>
    <dgm:cxn modelId="{EF10175F-4E08-4D00-BB90-ABEEE1A30F61}" type="presParOf" srcId="{9DBCBA82-8CDB-4A1A-95E4-1F0BCA32414B}" destId="{D1871152-033B-4F61-98C0-ABBF4A17518D}" srcOrd="0" destOrd="0" presId="urn:microsoft.com/office/officeart/2005/8/layout/hierarchy2"/>
    <dgm:cxn modelId="{D6E17E98-691A-4581-A202-ECCA58B199F1}" type="presParOf" srcId="{9DBCBA82-8CDB-4A1A-95E4-1F0BCA32414B}" destId="{ABE428C3-D0E8-4690-82B3-A4A33B821641}"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D526BB-EEE1-47AB-A406-540A59145F3A}">
      <dsp:nvSpPr>
        <dsp:cNvPr id="0" name=""/>
        <dsp:cNvSpPr/>
      </dsp:nvSpPr>
      <dsp:spPr>
        <a:xfrm>
          <a:off x="12762" y="1730652"/>
          <a:ext cx="3005614" cy="1502807"/>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3400" kern="1200" dirty="0" smtClean="0"/>
            <a:t>Multimodality</a:t>
          </a:r>
          <a:endParaRPr lang="en-US" sz="3400" kern="1200" dirty="0"/>
        </a:p>
      </dsp:txBody>
      <dsp:txXfrm>
        <a:off x="56778" y="1774668"/>
        <a:ext cx="2917582" cy="1414775"/>
      </dsp:txXfrm>
    </dsp:sp>
    <dsp:sp modelId="{94C3D27E-A09D-41B3-953D-E7FCA5E78D7C}">
      <dsp:nvSpPr>
        <dsp:cNvPr id="0" name=""/>
        <dsp:cNvSpPr/>
      </dsp:nvSpPr>
      <dsp:spPr>
        <a:xfrm rot="18289469">
          <a:off x="2566864" y="1590695"/>
          <a:ext cx="2105271" cy="54492"/>
        </a:xfrm>
        <a:custGeom>
          <a:avLst/>
          <a:gdLst/>
          <a:ahLst/>
          <a:cxnLst/>
          <a:rect l="0" t="0" r="0" b="0"/>
          <a:pathLst>
            <a:path>
              <a:moveTo>
                <a:pt x="0" y="27246"/>
              </a:moveTo>
              <a:lnTo>
                <a:pt x="2105271" y="2724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3566868" y="1565309"/>
        <a:ext cx="105263" cy="105263"/>
      </dsp:txXfrm>
    </dsp:sp>
    <dsp:sp modelId="{91ABDAAA-7077-48E4-A93A-518693D6DE0A}">
      <dsp:nvSpPr>
        <dsp:cNvPr id="0" name=""/>
        <dsp:cNvSpPr/>
      </dsp:nvSpPr>
      <dsp:spPr>
        <a:xfrm>
          <a:off x="4220622" y="2423"/>
          <a:ext cx="3005614" cy="1502807"/>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3400" kern="1200" dirty="0" smtClean="0"/>
            <a:t>Interactivity</a:t>
          </a:r>
          <a:endParaRPr lang="en-US" sz="3400" kern="1200" dirty="0"/>
        </a:p>
      </dsp:txBody>
      <dsp:txXfrm>
        <a:off x="4264638" y="46439"/>
        <a:ext cx="2917582" cy="1414775"/>
      </dsp:txXfrm>
    </dsp:sp>
    <dsp:sp modelId="{D8FB82E1-346D-4A80-9E8E-FFD75D4A7167}">
      <dsp:nvSpPr>
        <dsp:cNvPr id="0" name=""/>
        <dsp:cNvSpPr/>
      </dsp:nvSpPr>
      <dsp:spPr>
        <a:xfrm>
          <a:off x="3018377" y="2454809"/>
          <a:ext cx="1202245" cy="54492"/>
        </a:xfrm>
        <a:custGeom>
          <a:avLst/>
          <a:gdLst/>
          <a:ahLst/>
          <a:cxnLst/>
          <a:rect l="0" t="0" r="0" b="0"/>
          <a:pathLst>
            <a:path>
              <a:moveTo>
                <a:pt x="0" y="27246"/>
              </a:moveTo>
              <a:lnTo>
                <a:pt x="1202245" y="2724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89443" y="2451999"/>
        <a:ext cx="60112" cy="60112"/>
      </dsp:txXfrm>
    </dsp:sp>
    <dsp:sp modelId="{C76C35FE-5903-4E2D-BF3F-ED22BEA8EFCF}">
      <dsp:nvSpPr>
        <dsp:cNvPr id="0" name=""/>
        <dsp:cNvSpPr/>
      </dsp:nvSpPr>
      <dsp:spPr>
        <a:xfrm>
          <a:off x="4220622" y="1730652"/>
          <a:ext cx="3005614" cy="1502807"/>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3400" kern="1200" dirty="0" err="1" smtClean="0"/>
            <a:t>Interdiscursity</a:t>
          </a:r>
          <a:endParaRPr lang="en-US" sz="3400" kern="1200" dirty="0"/>
        </a:p>
      </dsp:txBody>
      <dsp:txXfrm>
        <a:off x="4264638" y="1774668"/>
        <a:ext cx="2917582" cy="1414775"/>
      </dsp:txXfrm>
    </dsp:sp>
    <dsp:sp modelId="{F7E9CC9F-9569-445A-84CE-6B994412206D}">
      <dsp:nvSpPr>
        <dsp:cNvPr id="0" name=""/>
        <dsp:cNvSpPr/>
      </dsp:nvSpPr>
      <dsp:spPr>
        <a:xfrm rot="3310531">
          <a:off x="2566864" y="3318924"/>
          <a:ext cx="2105271" cy="54492"/>
        </a:xfrm>
        <a:custGeom>
          <a:avLst/>
          <a:gdLst/>
          <a:ahLst/>
          <a:cxnLst/>
          <a:rect l="0" t="0" r="0" b="0"/>
          <a:pathLst>
            <a:path>
              <a:moveTo>
                <a:pt x="0" y="27246"/>
              </a:moveTo>
              <a:lnTo>
                <a:pt x="2105271" y="2724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3566868" y="3293538"/>
        <a:ext cx="105263" cy="105263"/>
      </dsp:txXfrm>
    </dsp:sp>
    <dsp:sp modelId="{D1871152-033B-4F61-98C0-ABBF4A17518D}">
      <dsp:nvSpPr>
        <dsp:cNvPr id="0" name=""/>
        <dsp:cNvSpPr/>
      </dsp:nvSpPr>
      <dsp:spPr>
        <a:xfrm>
          <a:off x="4220622" y="3458880"/>
          <a:ext cx="3005614" cy="1502807"/>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3400" kern="1200" dirty="0" smtClean="0"/>
            <a:t>Intertextuality</a:t>
          </a:r>
          <a:endParaRPr lang="en-US" sz="3400" kern="1200" dirty="0"/>
        </a:p>
      </dsp:txBody>
      <dsp:txXfrm>
        <a:off x="4264638" y="3502896"/>
        <a:ext cx="2917582" cy="141477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C53545-D888-4D09-8772-D2AF1054876D}" type="datetimeFigureOut">
              <a:rPr lang="en-US" smtClean="0"/>
              <a:t>29-Jun-17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DC7646-2F2E-45D2-97DF-0C3D10BCC931}" type="slidenum">
              <a:rPr lang="en-US" smtClean="0"/>
              <a:t>‹#›</a:t>
            </a:fld>
            <a:endParaRPr lang="en-US"/>
          </a:p>
        </p:txBody>
      </p:sp>
    </p:spTree>
    <p:extLst>
      <p:ext uri="{BB962C8B-B14F-4D97-AF65-F5344CB8AC3E}">
        <p14:creationId xmlns:p14="http://schemas.microsoft.com/office/powerpoint/2010/main" val="4223108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paper is intended as an analysis of the narrative construction and reconstruction that has taken place over time, and the influence of new generic mediums that have evolved today i.e. digital literatures and formats that are only possible due to technological advances.</a:t>
            </a:r>
          </a:p>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2</a:t>
            </a:fld>
            <a:endParaRPr lang="en-US"/>
          </a:p>
        </p:txBody>
      </p:sp>
    </p:spTree>
    <p:extLst>
      <p:ext uri="{BB962C8B-B14F-4D97-AF65-F5344CB8AC3E}">
        <p14:creationId xmlns:p14="http://schemas.microsoft.com/office/powerpoint/2010/main" val="1182974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clicking on the window, we become part of the world that has been created</a:t>
            </a:r>
          </a:p>
          <a:p>
            <a:r>
              <a:rPr lang="en-US" dirty="0" smtClean="0"/>
              <a:t>Music change </a:t>
            </a:r>
            <a:r>
              <a:rPr lang="en-US" dirty="0" smtClean="0">
                <a:sym typeface="Wingdings" pitchFamily="2" charset="2"/>
              </a:rPr>
              <a:t> measure of narrative progress</a:t>
            </a:r>
          </a:p>
          <a:p>
            <a:r>
              <a:rPr lang="en-US" dirty="0" smtClean="0">
                <a:sym typeface="Wingdings" pitchFamily="2" charset="2"/>
              </a:rPr>
              <a:t>Closed eyes in background</a:t>
            </a:r>
          </a:p>
          <a:p>
            <a:r>
              <a:rPr lang="en-US" dirty="0" smtClean="0"/>
              <a:t>implied rather that explicitly shown narrative prompt - next link in the narrative web</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choice about how to proceed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18</a:t>
            </a:fld>
            <a:endParaRPr lang="en-US"/>
          </a:p>
        </p:txBody>
      </p:sp>
    </p:spTree>
    <p:extLst>
      <p:ext uri="{BB962C8B-B14F-4D97-AF65-F5344CB8AC3E}">
        <p14:creationId xmlns:p14="http://schemas.microsoft.com/office/powerpoint/2010/main" val="3473961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Deviations from the main story arc</a:t>
            </a:r>
          </a:p>
          <a:p>
            <a:pPr lvl="1"/>
            <a:r>
              <a:rPr lang="en-US" dirty="0" smtClean="0"/>
              <a:t>Journal</a:t>
            </a:r>
          </a:p>
          <a:p>
            <a:pPr lvl="2"/>
            <a:r>
              <a:rPr lang="en-US" dirty="0" smtClean="0"/>
              <a:t>Do Not Enter</a:t>
            </a:r>
          </a:p>
          <a:p>
            <a:pPr lvl="1"/>
            <a:r>
              <a:rPr lang="en-US" dirty="0" smtClean="0"/>
              <a:t>Dream Sequence</a:t>
            </a:r>
          </a:p>
          <a:p>
            <a:pPr lvl="2"/>
            <a:r>
              <a:rPr lang="en-US" dirty="0" smtClean="0"/>
              <a:t>Multiple possibilities</a:t>
            </a:r>
          </a:p>
          <a:p>
            <a:pPr lvl="2"/>
            <a:r>
              <a:rPr lang="en-US" dirty="0" smtClean="0"/>
              <a:t>New version every time we restart</a:t>
            </a:r>
          </a:p>
          <a:p>
            <a:pPr lvl="1"/>
            <a:r>
              <a:rPr lang="en-US" dirty="0" smtClean="0"/>
              <a:t>Music overlap</a:t>
            </a:r>
          </a:p>
          <a:p>
            <a:pPr lvl="1"/>
            <a:r>
              <a:rPr lang="en-US" dirty="0" smtClean="0"/>
              <a:t>Sound of Alarm clock as signal</a:t>
            </a:r>
          </a:p>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19</a:t>
            </a:fld>
            <a:endParaRPr lang="en-US"/>
          </a:p>
        </p:txBody>
      </p:sp>
    </p:spTree>
    <p:extLst>
      <p:ext uri="{BB962C8B-B14F-4D97-AF65-F5344CB8AC3E}">
        <p14:creationId xmlns:p14="http://schemas.microsoft.com/office/powerpoint/2010/main" val="3581056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20 plus hyperlinks, pop cultural references (The Cure – Love Song), interactive images, drawings, character insight </a:t>
            </a:r>
            <a:r>
              <a:rPr lang="en-US" sz="1200" dirty="0" smtClean="0">
                <a:sym typeface="Wingdings" pitchFamily="2" charset="2"/>
              </a:rPr>
              <a:t> multiple interpretations i.e. </a:t>
            </a:r>
            <a:r>
              <a:rPr lang="en-US" sz="1200" dirty="0" err="1" smtClean="0">
                <a:sym typeface="Wingdings" pitchFamily="2" charset="2"/>
              </a:rPr>
              <a:t>interdiscursity</a:t>
            </a:r>
            <a:endParaRPr lang="en-US" sz="1200" dirty="0" smtClean="0">
              <a:sym typeface="Wingdings" pitchFamily="2" charset="2"/>
            </a:endParaRPr>
          </a:p>
          <a:p>
            <a:r>
              <a:rPr lang="en-US" sz="1200" dirty="0" smtClean="0"/>
              <a:t>compels a more contextualized reading of the narrative based on the author’s intentions. </a:t>
            </a:r>
          </a:p>
          <a:p>
            <a:r>
              <a:rPr lang="en-US" sz="1200" dirty="0" smtClean="0"/>
              <a:t>The window title “my secret is my mind” </a:t>
            </a:r>
          </a:p>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21</a:t>
            </a:fld>
            <a:endParaRPr lang="en-US"/>
          </a:p>
        </p:txBody>
      </p:sp>
    </p:spTree>
    <p:extLst>
      <p:ext uri="{BB962C8B-B14F-4D97-AF65-F5344CB8AC3E}">
        <p14:creationId xmlns:p14="http://schemas.microsoft.com/office/powerpoint/2010/main" val="7175844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second or the ‘original’ story arc</a:t>
            </a:r>
          </a:p>
          <a:p>
            <a:pPr lvl="1"/>
            <a:r>
              <a:rPr lang="en-US" dirty="0" smtClean="0"/>
              <a:t>Wolf has eaten the grandmother and is waiting for Red</a:t>
            </a:r>
          </a:p>
          <a:p>
            <a:pPr lvl="1"/>
            <a:r>
              <a:rPr lang="en-US" dirty="0" smtClean="0"/>
              <a:t>animated sequence is once more wordless</a:t>
            </a:r>
          </a:p>
          <a:p>
            <a:pPr lvl="1"/>
            <a:r>
              <a:rPr lang="en-US" dirty="0" smtClean="0"/>
              <a:t>relies on the audio element to invoke a change in tone and atmosphere</a:t>
            </a:r>
          </a:p>
          <a:p>
            <a:pPr lvl="1"/>
            <a:r>
              <a:rPr lang="en-US" dirty="0" smtClean="0"/>
              <a:t>our awareness of Red’s body language and facial expressions </a:t>
            </a:r>
          </a:p>
          <a:p>
            <a:pPr lvl="1"/>
            <a:r>
              <a:rPr lang="en-US" dirty="0" smtClean="0"/>
              <a:t>change in camera angle</a:t>
            </a:r>
          </a:p>
          <a:p>
            <a:endParaRPr lang="en-US" dirty="0" smtClean="0"/>
          </a:p>
          <a:p>
            <a:r>
              <a:rPr lang="en-US" dirty="0" smtClean="0"/>
              <a:t>The deviations in the narrative</a:t>
            </a:r>
          </a:p>
          <a:p>
            <a:pPr lvl="1"/>
            <a:r>
              <a:rPr lang="en-US" dirty="0" smtClean="0"/>
              <a:t>the little girl has eaten the wolf, and laid down on the best to rest with a full belly </a:t>
            </a:r>
          </a:p>
          <a:p>
            <a:pPr lvl="1"/>
            <a:r>
              <a:rPr lang="en-US" dirty="0" smtClean="0"/>
              <a:t>element of dark fantasy</a:t>
            </a:r>
          </a:p>
          <a:p>
            <a:pPr lvl="1"/>
            <a:r>
              <a:rPr lang="en-US" dirty="0" smtClean="0"/>
              <a:t>the girl’s belly, has a baby inside</a:t>
            </a:r>
          </a:p>
          <a:p>
            <a:pPr lvl="1"/>
            <a:r>
              <a:rPr lang="en-US" dirty="0" smtClean="0"/>
              <a:t>Intruder</a:t>
            </a:r>
          </a:p>
          <a:p>
            <a:pPr lvl="1"/>
            <a:r>
              <a:rPr lang="en-US" dirty="0" smtClean="0"/>
              <a:t>Unresolved ending</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22</a:t>
            </a:fld>
            <a:endParaRPr lang="en-US"/>
          </a:p>
        </p:txBody>
      </p:sp>
    </p:spTree>
    <p:extLst>
      <p:ext uri="{BB962C8B-B14F-4D97-AF65-F5344CB8AC3E}">
        <p14:creationId xmlns:p14="http://schemas.microsoft.com/office/powerpoint/2010/main" val="2356978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Interactivity that involves active input from the reader that ranges from clicking on a hyperlink in a hypertext to typing a response to a narrative prompt in interactive fiction or moving an avatar through virtual spaces in more immersive narratives. </a:t>
            </a:r>
          </a:p>
          <a:p>
            <a:endParaRPr lang="en-US" sz="1200" dirty="0" smtClean="0"/>
          </a:p>
          <a:p>
            <a:r>
              <a:rPr lang="en-US" sz="1200" dirty="0" err="1" smtClean="0"/>
              <a:t>Interdiscursivity</a:t>
            </a:r>
            <a:r>
              <a:rPr lang="en-US" sz="1200" dirty="0" smtClean="0"/>
              <a:t> means “the heterogeneity of texts, how they fold within them other texts, other utterances, and draw upon multiple </a:t>
            </a:r>
            <a:r>
              <a:rPr lang="en-US" sz="1200" dirty="0" err="1" smtClean="0"/>
              <a:t>discoursal</a:t>
            </a:r>
            <a:r>
              <a:rPr lang="en-US" sz="1200" dirty="0" smtClean="0"/>
              <a:t> contexts” (</a:t>
            </a:r>
            <a:r>
              <a:rPr lang="en-US" sz="1200" dirty="0" err="1" smtClean="0"/>
              <a:t>Bartesaghi</a:t>
            </a:r>
            <a:r>
              <a:rPr lang="en-US" sz="1200" dirty="0" smtClean="0"/>
              <a:t> and </a:t>
            </a:r>
            <a:r>
              <a:rPr lang="en-US" sz="1200" dirty="0" err="1" smtClean="0"/>
              <a:t>Noy</a:t>
            </a:r>
            <a:r>
              <a:rPr lang="en-US" sz="1200" dirty="0" smtClean="0"/>
              <a:t>, 2015). </a:t>
            </a:r>
            <a:r>
              <a:rPr lang="en-US" sz="1200" dirty="0" smtClean="0"/>
              <a:t>-&gt;intermediation in </a:t>
            </a:r>
            <a:r>
              <a:rPr lang="en-US" sz="1200" smtClean="0"/>
              <a:t>electronic literature</a:t>
            </a:r>
            <a:endParaRPr lang="en-US" sz="1200" dirty="0" smtClean="0"/>
          </a:p>
          <a:p>
            <a:endParaRPr lang="en-US" sz="1200" dirty="0" smtClean="0"/>
          </a:p>
          <a:p>
            <a:r>
              <a:rPr lang="en-US" sz="1200" dirty="0" smtClean="0"/>
              <a:t>Intertextuality as systems of meaning making historically</a:t>
            </a:r>
          </a:p>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5</a:t>
            </a:fld>
            <a:endParaRPr lang="en-US"/>
          </a:p>
        </p:txBody>
      </p:sp>
    </p:spTree>
    <p:extLst>
      <p:ext uri="{BB962C8B-B14F-4D97-AF65-F5344CB8AC3E}">
        <p14:creationId xmlns:p14="http://schemas.microsoft.com/office/powerpoint/2010/main" val="1413758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essentially like a hyperlinked table of contents</a:t>
            </a:r>
          </a:p>
          <a:p>
            <a:r>
              <a:rPr lang="en-US" dirty="0" smtClean="0"/>
              <a:t>three pillar in red, green and yellow with the words “I”, “She”, “You”</a:t>
            </a:r>
          </a:p>
          <a:p>
            <a:pPr lvl="1"/>
            <a:r>
              <a:rPr lang="en-US" dirty="0" smtClean="0"/>
              <a:t>voices in narrating a story</a:t>
            </a:r>
          </a:p>
          <a:p>
            <a:r>
              <a:rPr lang="en-US" dirty="0" smtClean="0"/>
              <a:t> reinforce the need for a multi-perspective approach towards reading and interpreting any story</a:t>
            </a:r>
          </a:p>
          <a:p>
            <a:r>
              <a:rPr lang="en-US" dirty="0" smtClean="0"/>
              <a:t>choice of </a:t>
            </a:r>
            <a:r>
              <a:rPr lang="en-US" dirty="0" err="1" smtClean="0"/>
              <a:t>colours</a:t>
            </a:r>
            <a:r>
              <a:rPr lang="en-US" dirty="0" smtClean="0"/>
              <a:t> is also significant</a:t>
            </a:r>
          </a:p>
          <a:p>
            <a:pPr lvl="1"/>
            <a:r>
              <a:rPr lang="en-US" dirty="0" smtClean="0"/>
              <a:t>Traffic signal</a:t>
            </a:r>
          </a:p>
          <a:p>
            <a:pPr lvl="1"/>
            <a:r>
              <a:rPr lang="en-US" dirty="0" smtClean="0"/>
              <a:t>Levels of reader’s response</a:t>
            </a:r>
          </a:p>
          <a:p>
            <a:r>
              <a:rPr lang="en-US" dirty="0" smtClean="0"/>
              <a:t>parallelism creates a sense on immersion into the text</a:t>
            </a:r>
          </a:p>
          <a:p>
            <a:r>
              <a:rPr lang="en-US" dirty="0" smtClean="0"/>
              <a:t>clicking on a hyperlink has a more sense of immediacy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9</a:t>
            </a:fld>
            <a:endParaRPr lang="en-US"/>
          </a:p>
        </p:txBody>
      </p:sp>
    </p:spTree>
    <p:extLst>
      <p:ext uri="{BB962C8B-B14F-4D97-AF65-F5344CB8AC3E}">
        <p14:creationId xmlns:p14="http://schemas.microsoft.com/office/powerpoint/2010/main" val="2307920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err="1" smtClean="0"/>
              <a:t>colour</a:t>
            </a:r>
            <a:r>
              <a:rPr lang="en-US" sz="1200" dirty="0" smtClean="0"/>
              <a:t> association </a:t>
            </a:r>
          </a:p>
          <a:p>
            <a:r>
              <a:rPr lang="en-US" sz="1200" dirty="0" smtClean="0"/>
              <a:t>transforms into a scrollbar </a:t>
            </a:r>
          </a:p>
          <a:p>
            <a:r>
              <a:rPr lang="en-US" sz="1200" dirty="0" smtClean="0"/>
              <a:t>transparent background </a:t>
            </a:r>
          </a:p>
          <a:p>
            <a:endParaRPr lang="en-US" sz="1200" dirty="0" smtClean="0"/>
          </a:p>
          <a:p>
            <a:r>
              <a:rPr lang="en-US" sz="1200" dirty="0" smtClean="0"/>
              <a:t>deviation from the classic print story</a:t>
            </a:r>
          </a:p>
          <a:p>
            <a:r>
              <a:rPr lang="en-US" sz="1200" dirty="0" smtClean="0"/>
              <a:t>teenage girl’s litany of complaints </a:t>
            </a:r>
          </a:p>
          <a:p>
            <a:r>
              <a:rPr lang="en-US" sz="1200" dirty="0" smtClean="0"/>
              <a:t>wolf who is transfigured into a boy </a:t>
            </a:r>
          </a:p>
          <a:p>
            <a:endParaRPr lang="en-US" sz="1200" dirty="0" smtClean="0"/>
          </a:p>
          <a:p>
            <a:r>
              <a:rPr lang="en-US" sz="1200" dirty="0" smtClean="0"/>
              <a:t>“Not my hand. Not my honor. Not my property. But my life.”</a:t>
            </a:r>
          </a:p>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10</a:t>
            </a:fld>
            <a:endParaRPr lang="en-US"/>
          </a:p>
        </p:txBody>
      </p:sp>
    </p:spTree>
    <p:extLst>
      <p:ext uri="{BB962C8B-B14F-4D97-AF65-F5344CB8AC3E}">
        <p14:creationId xmlns:p14="http://schemas.microsoft.com/office/powerpoint/2010/main" val="2982157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placement of the overlays</a:t>
            </a:r>
          </a:p>
          <a:p>
            <a:r>
              <a:rPr lang="en-US" dirty="0" smtClean="0"/>
              <a:t>a visual symbol </a:t>
            </a:r>
          </a:p>
          <a:p>
            <a:r>
              <a:rPr lang="en-US" dirty="0" smtClean="0"/>
              <a:t>linguistically and syntactically modernized version of Perrault</a:t>
            </a:r>
          </a:p>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11</a:t>
            </a:fld>
            <a:endParaRPr lang="en-US"/>
          </a:p>
        </p:txBody>
      </p:sp>
    </p:spTree>
    <p:extLst>
      <p:ext uri="{BB962C8B-B14F-4D97-AF65-F5344CB8AC3E}">
        <p14:creationId xmlns:p14="http://schemas.microsoft.com/office/powerpoint/2010/main" val="825633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allows us to remain consciousness of our own autonomy, the possibility of immersion</a:t>
            </a:r>
          </a:p>
          <a:p>
            <a:r>
              <a:rPr lang="en-US" sz="1200" dirty="0" smtClean="0"/>
              <a:t>a series of directives being given to us, the readers, the mother </a:t>
            </a:r>
          </a:p>
          <a:p>
            <a:r>
              <a:rPr lang="en-US" dirty="0" smtClean="0"/>
              <a:t>The writers/creators have been very through in their attempt to create parallels between all three narratives, something that would conceptually be easier in the shifts between “I” and “She”. However, even in this form of “You” they manage to instill the same impression.</a:t>
            </a:r>
          </a:p>
          <a:p>
            <a:pPr lvl="1"/>
            <a:r>
              <a:rPr lang="en-US" dirty="0" smtClean="0"/>
              <a:t>“Don't dawdle and pick flowers and amble by the stream but go directly to her house and then come back home quickly”</a:t>
            </a:r>
          </a:p>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12</a:t>
            </a:fld>
            <a:endParaRPr lang="en-US"/>
          </a:p>
        </p:txBody>
      </p:sp>
    </p:spTree>
    <p:extLst>
      <p:ext uri="{BB962C8B-B14F-4D97-AF65-F5344CB8AC3E}">
        <p14:creationId xmlns:p14="http://schemas.microsoft.com/office/powerpoint/2010/main" val="2182708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13</a:t>
            </a:fld>
            <a:endParaRPr lang="en-US"/>
          </a:p>
        </p:txBody>
      </p:sp>
    </p:spTree>
    <p:extLst>
      <p:ext uri="{BB962C8B-B14F-4D97-AF65-F5344CB8AC3E}">
        <p14:creationId xmlns:p14="http://schemas.microsoft.com/office/powerpoint/2010/main" val="10895133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Choice of background </a:t>
            </a:r>
            <a:r>
              <a:rPr lang="en-US" dirty="0" err="1" smtClean="0"/>
              <a:t>colour</a:t>
            </a:r>
            <a:endParaRPr lang="en-US" dirty="0" smtClean="0"/>
          </a:p>
          <a:p>
            <a:r>
              <a:rPr lang="en-US" dirty="0" smtClean="0"/>
              <a:t>Choice of font</a:t>
            </a:r>
          </a:p>
          <a:p>
            <a:pPr lvl="1"/>
            <a:r>
              <a:rPr lang="en-US" dirty="0" smtClean="0"/>
              <a:t>Spider web/legs</a:t>
            </a:r>
          </a:p>
          <a:p>
            <a:pPr lvl="1"/>
            <a:r>
              <a:rPr lang="en-US" dirty="0" smtClean="0"/>
              <a:t>Letter “R”</a:t>
            </a:r>
          </a:p>
          <a:p>
            <a:r>
              <a:rPr lang="en-US" dirty="0" smtClean="0"/>
              <a:t>Soundtrack</a:t>
            </a:r>
          </a:p>
          <a:p>
            <a:pPr lvl="1"/>
            <a:r>
              <a:rPr lang="en-US" dirty="0" smtClean="0"/>
              <a:t>Heavy  bass, percussion</a:t>
            </a:r>
          </a:p>
          <a:p>
            <a:r>
              <a:rPr lang="en-US" dirty="0" smtClean="0"/>
              <a:t>Symbolism for themes</a:t>
            </a:r>
          </a:p>
          <a:p>
            <a:pPr lvl="1"/>
            <a:r>
              <a:rPr lang="en-US" dirty="0" smtClean="0"/>
              <a:t>life, death, love and birth</a:t>
            </a:r>
          </a:p>
          <a:p>
            <a:r>
              <a:rPr lang="en-US" dirty="0" smtClean="0"/>
              <a:t>change in the tab label, </a:t>
            </a:r>
          </a:p>
          <a:p>
            <a:pPr lvl="1"/>
            <a:r>
              <a:rPr lang="en-US" dirty="0" smtClean="0"/>
              <a:t>“they are evil”</a:t>
            </a:r>
          </a:p>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16</a:t>
            </a:fld>
            <a:endParaRPr lang="en-US"/>
          </a:p>
        </p:txBody>
      </p:sp>
    </p:spTree>
    <p:extLst>
      <p:ext uri="{BB962C8B-B14F-4D97-AF65-F5344CB8AC3E}">
        <p14:creationId xmlns:p14="http://schemas.microsoft.com/office/powerpoint/2010/main" val="4067204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reader now becomes a viewer or consumer of the text</a:t>
            </a:r>
          </a:p>
          <a:p>
            <a:endParaRPr lang="en-US" dirty="0" smtClean="0"/>
          </a:p>
          <a:p>
            <a:r>
              <a:rPr lang="en-US" dirty="0" smtClean="0"/>
              <a:t>the visuals and through the interaction of mouse clicks</a:t>
            </a:r>
          </a:p>
          <a:p>
            <a:endParaRPr lang="en-US" dirty="0" smtClean="0"/>
          </a:p>
          <a:p>
            <a:r>
              <a:rPr lang="en-US" dirty="0" smtClean="0"/>
              <a:t>progression of the narrative within this world can thus be non-linear and multi-spatial</a:t>
            </a:r>
          </a:p>
          <a:p>
            <a:endParaRPr lang="en-US" dirty="0"/>
          </a:p>
        </p:txBody>
      </p:sp>
      <p:sp>
        <p:nvSpPr>
          <p:cNvPr id="4" name="Slide Number Placeholder 3"/>
          <p:cNvSpPr>
            <a:spLocks noGrp="1"/>
          </p:cNvSpPr>
          <p:nvPr>
            <p:ph type="sldNum" sz="quarter" idx="10"/>
          </p:nvPr>
        </p:nvSpPr>
        <p:spPr/>
        <p:txBody>
          <a:bodyPr/>
          <a:lstStyle/>
          <a:p>
            <a:fld id="{A9DC7646-2F2E-45D2-97DF-0C3D10BCC931}" type="slidenum">
              <a:rPr lang="en-US" smtClean="0"/>
              <a:t>17</a:t>
            </a:fld>
            <a:endParaRPr lang="en-US"/>
          </a:p>
        </p:txBody>
      </p:sp>
    </p:spTree>
    <p:extLst>
      <p:ext uri="{BB962C8B-B14F-4D97-AF65-F5344CB8AC3E}">
        <p14:creationId xmlns:p14="http://schemas.microsoft.com/office/powerpoint/2010/main" val="1769271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8B62968D-9CA4-43CF-9FDF-56A945A27BE2}" type="datetimeFigureOut">
              <a:rPr lang="en-US" smtClean="0"/>
              <a:t>29-Jun-17</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13A624D3-5CC9-456A-A26C-9AF9496AE7F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62968D-9CA4-43CF-9FDF-56A945A27BE2}" type="datetimeFigureOut">
              <a:rPr lang="en-US" smtClean="0"/>
              <a:t>29-Jun-17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A624D3-5CC9-456A-A26C-9AF9496AE7F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8B62968D-9CA4-43CF-9FDF-56A945A27BE2}" type="datetimeFigureOut">
              <a:rPr lang="en-US" smtClean="0"/>
              <a:t>29-Jun-17</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3A624D3-5CC9-456A-A26C-9AF9496AE7F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B62968D-9CA4-43CF-9FDF-56A945A27BE2}" type="datetimeFigureOut">
              <a:rPr lang="en-US" smtClean="0"/>
              <a:t>29-Jun-17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3A624D3-5CC9-456A-A26C-9AF9496AE7FB}"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B62968D-9CA4-43CF-9FDF-56A945A27BE2}" type="datetimeFigureOut">
              <a:rPr lang="en-US" smtClean="0"/>
              <a:t>29-Jun-17</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3A624D3-5CC9-456A-A26C-9AF9496AE7FB}"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B62968D-9CA4-43CF-9FDF-56A945A27BE2}" type="datetimeFigureOut">
              <a:rPr lang="en-US" smtClean="0"/>
              <a:t>29-Jun-17</a:t>
            </a:fld>
            <a:endParaRPr lang="en-US"/>
          </a:p>
        </p:txBody>
      </p:sp>
      <p:sp>
        <p:nvSpPr>
          <p:cNvPr id="10" name="Slide Number Placeholder 9"/>
          <p:cNvSpPr>
            <a:spLocks noGrp="1"/>
          </p:cNvSpPr>
          <p:nvPr>
            <p:ph type="sldNum" sz="quarter" idx="16"/>
          </p:nvPr>
        </p:nvSpPr>
        <p:spPr/>
        <p:txBody>
          <a:bodyPr rtlCol="0"/>
          <a:lstStyle/>
          <a:p>
            <a:fld id="{13A624D3-5CC9-456A-A26C-9AF9496AE7FB}"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8B62968D-9CA4-43CF-9FDF-56A945A27BE2}" type="datetimeFigureOut">
              <a:rPr lang="en-US" smtClean="0"/>
              <a:t>29-Jun-17</a:t>
            </a:fld>
            <a:endParaRPr lang="en-US"/>
          </a:p>
        </p:txBody>
      </p:sp>
      <p:sp>
        <p:nvSpPr>
          <p:cNvPr id="12" name="Slide Number Placeholder 11"/>
          <p:cNvSpPr>
            <a:spLocks noGrp="1"/>
          </p:cNvSpPr>
          <p:nvPr>
            <p:ph type="sldNum" sz="quarter" idx="16"/>
          </p:nvPr>
        </p:nvSpPr>
        <p:spPr/>
        <p:txBody>
          <a:bodyPr rtlCol="0"/>
          <a:lstStyle/>
          <a:p>
            <a:fld id="{13A624D3-5CC9-456A-A26C-9AF9496AE7FB}"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B62968D-9CA4-43CF-9FDF-56A945A27BE2}" type="datetimeFigureOut">
              <a:rPr lang="en-US" smtClean="0"/>
              <a:t>29-Jun-17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3A624D3-5CC9-456A-A26C-9AF9496AE7F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62968D-9CA4-43CF-9FDF-56A945A27BE2}" type="datetimeFigureOut">
              <a:rPr lang="en-US" smtClean="0"/>
              <a:t>29-Jun-17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3A624D3-5CC9-456A-A26C-9AF9496AE7F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B62968D-9CA4-43CF-9FDF-56A945A27BE2}" type="datetimeFigureOut">
              <a:rPr lang="en-US" smtClean="0"/>
              <a:t>29-Jun-17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3A624D3-5CC9-456A-A26C-9AF9496AE7FB}"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8B62968D-9CA4-43CF-9FDF-56A945A27BE2}" type="datetimeFigureOut">
              <a:rPr lang="en-US" smtClean="0"/>
              <a:t>29-Jun-17</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3A624D3-5CC9-456A-A26C-9AF9496AE7FB}"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B62968D-9CA4-43CF-9FDF-56A945A27BE2}" type="datetimeFigureOut">
              <a:rPr lang="en-US" smtClean="0"/>
              <a:t>29-Jun-17</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3A624D3-5CC9-456A-A26C-9AF9496AE7F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4600" y="228600"/>
            <a:ext cx="6477000" cy="2514600"/>
          </a:xfrm>
        </p:spPr>
        <p:txBody>
          <a:bodyPr>
            <a:normAutofit fontScale="90000"/>
          </a:bodyPr>
          <a:lstStyle/>
          <a:p>
            <a:r>
              <a:rPr lang="en-US" b="1" dirty="0" smtClean="0"/>
              <a:t>(RE)CONSTRUCTING NARRATIVE IN DIGITAL LITERATURE:</a:t>
            </a:r>
            <a:endParaRPr lang="en-US" dirty="0"/>
          </a:p>
        </p:txBody>
      </p:sp>
      <p:sp>
        <p:nvSpPr>
          <p:cNvPr id="3" name="Subtitle 2"/>
          <p:cNvSpPr>
            <a:spLocks noGrp="1"/>
          </p:cNvSpPr>
          <p:nvPr>
            <p:ph type="subTitle" idx="1"/>
          </p:nvPr>
        </p:nvSpPr>
        <p:spPr>
          <a:xfrm>
            <a:off x="2514600" y="2819400"/>
            <a:ext cx="6629400" cy="3048000"/>
          </a:xfrm>
        </p:spPr>
        <p:txBody>
          <a:bodyPr>
            <a:normAutofit/>
          </a:bodyPr>
          <a:lstStyle/>
          <a:p>
            <a:r>
              <a:rPr lang="en-US" b="1" dirty="0" smtClean="0"/>
              <a:t>A STUDY OF RED RIDING HOOD </a:t>
            </a:r>
          </a:p>
          <a:p>
            <a:endParaRPr lang="en-US" b="1" dirty="0" smtClean="0"/>
          </a:p>
          <a:p>
            <a:endParaRPr lang="en-US" b="1" dirty="0"/>
          </a:p>
          <a:p>
            <a:endParaRPr lang="en-US" b="1" dirty="0" smtClean="0"/>
          </a:p>
          <a:p>
            <a:r>
              <a:rPr lang="en-US" b="1" dirty="0" smtClean="0"/>
              <a:t>Zainab </a:t>
            </a:r>
            <a:r>
              <a:rPr lang="en-US" b="1" dirty="0" err="1" smtClean="0"/>
              <a:t>Younus</a:t>
            </a:r>
            <a:endParaRPr lang="en-US" b="1" dirty="0" smtClean="0"/>
          </a:p>
        </p:txBody>
      </p:sp>
      <p:sp>
        <p:nvSpPr>
          <p:cNvPr id="4" name="Subtitle 2"/>
          <p:cNvSpPr txBox="1">
            <a:spLocks/>
          </p:cNvSpPr>
          <p:nvPr/>
        </p:nvSpPr>
        <p:spPr>
          <a:xfrm>
            <a:off x="2514600" y="6096000"/>
            <a:ext cx="6629400" cy="533400"/>
          </a:xfrm>
          <a:prstGeom prst="rect">
            <a:avLst/>
          </a:prstGeom>
        </p:spPr>
        <p:txBody>
          <a:bodyPr vert="horz" anchor="ctr">
            <a:normAutofit/>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en-US" sz="2600" b="0" i="0" u="none" strike="noStrike" kern="1200" cap="none" spc="0" normalizeH="0" baseline="0" noProof="0" dirty="0" smtClean="0">
                <a:ln>
                  <a:noFill/>
                </a:ln>
                <a:solidFill>
                  <a:srgbClr val="FFFFFF"/>
                </a:solidFill>
                <a:effectLst/>
                <a:uLnTx/>
                <a:uFillTx/>
                <a:latin typeface="+mn-lt"/>
                <a:ea typeface="+mn-ea"/>
                <a:cs typeface="+mn-cs"/>
              </a:rPr>
              <a:t>ENGL 871</a:t>
            </a:r>
            <a:r>
              <a:rPr kumimoji="0" lang="en-US" sz="2600" b="0" i="0" u="none" strike="noStrike" kern="1200" cap="none" spc="0" normalizeH="0" noProof="0" dirty="0" smtClean="0">
                <a:ln>
                  <a:noFill/>
                </a:ln>
                <a:solidFill>
                  <a:srgbClr val="FFFFFF"/>
                </a:solidFill>
                <a:effectLst/>
                <a:uLnTx/>
                <a:uFillTx/>
                <a:latin typeface="+mn-lt"/>
                <a:ea typeface="+mn-ea"/>
                <a:cs typeface="+mn-cs"/>
              </a:rPr>
              <a:t> – Summer 2017</a:t>
            </a:r>
            <a:endParaRPr kumimoji="0" lang="en-US" sz="2600" b="0" i="0" u="none" strike="noStrike" kern="1200" cap="none" spc="0" normalizeH="0" baseline="0" noProof="0" dirty="0">
              <a:ln>
                <a:noFill/>
              </a:ln>
              <a:solidFill>
                <a:srgbClr val="FFFFFF"/>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Red Pillar – “I”</a:t>
            </a:r>
            <a:endParaRPr lang="en-US" dirty="0"/>
          </a:p>
        </p:txBody>
      </p:sp>
      <p:sp>
        <p:nvSpPr>
          <p:cNvPr id="3" name="Content Placeholder 2"/>
          <p:cNvSpPr>
            <a:spLocks noGrp="1"/>
          </p:cNvSpPr>
          <p:nvPr>
            <p:ph sz="quarter" idx="1"/>
          </p:nvPr>
        </p:nvSpPr>
        <p:spPr/>
        <p:txBody>
          <a:bodyPr/>
          <a:lstStyle/>
          <a:p>
            <a:r>
              <a:rPr lang="en-US" dirty="0" smtClean="0"/>
              <a:t/>
            </a:r>
            <a:br>
              <a:rPr lang="en-US" dirty="0" smtClean="0"/>
            </a:br>
            <a:endParaRPr lang="en-US" dirty="0"/>
          </a:p>
        </p:txBody>
      </p:sp>
      <p:pic>
        <p:nvPicPr>
          <p:cNvPr id="2050" name="Picture 2"/>
          <p:cNvPicPr>
            <a:picLocks noChangeAspect="1" noChangeArrowheads="1"/>
          </p:cNvPicPr>
          <p:nvPr/>
        </p:nvPicPr>
        <p:blipFill>
          <a:blip r:embed="rId3" cstate="print"/>
          <a:srcRect l="16754" t="5533" r="20641" b="8005"/>
          <a:stretch>
            <a:fillRect/>
          </a:stretch>
        </p:blipFill>
        <p:spPr bwMode="auto">
          <a:xfrm>
            <a:off x="597568" y="1613629"/>
            <a:ext cx="8165432" cy="49871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Green Pillar – “She”</a:t>
            </a:r>
            <a:endParaRPr lang="en-US" dirty="0"/>
          </a:p>
        </p:txBody>
      </p:sp>
      <p:grpSp>
        <p:nvGrpSpPr>
          <p:cNvPr id="3078" name="Group 6"/>
          <p:cNvGrpSpPr>
            <a:grpSpLocks/>
          </p:cNvGrpSpPr>
          <p:nvPr/>
        </p:nvGrpSpPr>
        <p:grpSpPr bwMode="auto">
          <a:xfrm>
            <a:off x="460248" y="1905000"/>
            <a:ext cx="8458200" cy="4800600"/>
            <a:chOff x="1441" y="6938"/>
            <a:chExt cx="9358" cy="3294"/>
          </a:xfrm>
        </p:grpSpPr>
        <p:pic>
          <p:nvPicPr>
            <p:cNvPr id="3079" name="Picture 7"/>
            <p:cNvPicPr>
              <a:picLocks noChangeAspect="1" noChangeArrowheads="1"/>
            </p:cNvPicPr>
            <p:nvPr/>
          </p:nvPicPr>
          <p:blipFill>
            <a:blip r:embed="rId3" cstate="print"/>
            <a:srcRect/>
            <a:stretch>
              <a:fillRect/>
            </a:stretch>
          </p:blipFill>
          <p:spPr bwMode="auto">
            <a:xfrm>
              <a:off x="1441" y="6938"/>
              <a:ext cx="3942" cy="3205"/>
            </a:xfrm>
            <a:prstGeom prst="rect">
              <a:avLst/>
            </a:prstGeom>
            <a:noFill/>
            <a:ln w="9525">
              <a:noFill/>
              <a:miter lim="800000"/>
              <a:headEnd/>
              <a:tailEnd/>
            </a:ln>
          </p:spPr>
        </p:pic>
        <p:pic>
          <p:nvPicPr>
            <p:cNvPr id="3080" name="Picture 8"/>
            <p:cNvPicPr>
              <a:picLocks noChangeAspect="1" noChangeArrowheads="1"/>
            </p:cNvPicPr>
            <p:nvPr/>
          </p:nvPicPr>
          <p:blipFill>
            <a:blip r:embed="rId4" cstate="print"/>
            <a:srcRect l="17226" t="3119" r="20982" b="7834"/>
            <a:stretch>
              <a:fillRect/>
            </a:stretch>
          </p:blipFill>
          <p:spPr bwMode="auto">
            <a:xfrm>
              <a:off x="6739" y="6938"/>
              <a:ext cx="4060" cy="3294"/>
            </a:xfrm>
            <a:prstGeom prst="rect">
              <a:avLst/>
            </a:prstGeom>
            <a:noFill/>
            <a:ln w="9525">
              <a:noFill/>
              <a:miter lim="800000"/>
              <a:headEnd/>
              <a:tailEnd/>
            </a:ln>
          </p:spPr>
        </p:pic>
        <p:sp>
          <p:nvSpPr>
            <p:cNvPr id="3081" name="AutoShape 9"/>
            <p:cNvSpPr>
              <a:spLocks noChangeArrowheads="1"/>
            </p:cNvSpPr>
            <p:nvPr/>
          </p:nvSpPr>
          <p:spPr bwMode="auto">
            <a:xfrm>
              <a:off x="5585" y="8239"/>
              <a:ext cx="939" cy="514"/>
            </a:xfrm>
            <a:prstGeom prst="rightArrow">
              <a:avLst>
                <a:gd name="adj1" fmla="val 50000"/>
                <a:gd name="adj2" fmla="val 4567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Yellow Pillar – “You”</a:t>
            </a:r>
            <a:endParaRPr lang="en-US" dirty="0"/>
          </a:p>
        </p:txBody>
      </p:sp>
      <p:sp>
        <p:nvSpPr>
          <p:cNvPr id="3" name="Content Placeholder 2"/>
          <p:cNvSpPr>
            <a:spLocks noGrp="1"/>
          </p:cNvSpPr>
          <p:nvPr>
            <p:ph sz="quarter" idx="1"/>
          </p:nvPr>
        </p:nvSpPr>
        <p:spPr>
          <a:xfrm>
            <a:off x="612648" y="1600200"/>
            <a:ext cx="8153400" cy="2133600"/>
          </a:xfrm>
        </p:spPr>
        <p:txBody>
          <a:bodyPr>
            <a:normAutofit/>
          </a:bodyPr>
          <a:lstStyle/>
          <a:p>
            <a:pPr lvl="1"/>
            <a:endParaRPr lang="en-US" sz="2000" dirty="0" smtClean="0"/>
          </a:p>
          <a:p>
            <a:endParaRPr lang="en-US" sz="2400" dirty="0"/>
          </a:p>
        </p:txBody>
      </p:sp>
      <p:grpSp>
        <p:nvGrpSpPr>
          <p:cNvPr id="4098" name="Group 2"/>
          <p:cNvGrpSpPr>
            <a:grpSpLocks/>
          </p:cNvGrpSpPr>
          <p:nvPr/>
        </p:nvGrpSpPr>
        <p:grpSpPr bwMode="auto">
          <a:xfrm>
            <a:off x="381000" y="1828800"/>
            <a:ext cx="8458200" cy="4953000"/>
            <a:chOff x="1453" y="2965"/>
            <a:chExt cx="9348" cy="3225"/>
          </a:xfrm>
        </p:grpSpPr>
        <p:pic>
          <p:nvPicPr>
            <p:cNvPr id="4099" name="Picture 3"/>
            <p:cNvPicPr>
              <a:picLocks noChangeAspect="1" noChangeArrowheads="1"/>
            </p:cNvPicPr>
            <p:nvPr/>
          </p:nvPicPr>
          <p:blipFill>
            <a:blip r:embed="rId3" cstate="print"/>
            <a:srcRect l="17162" t="2890" r="21046" b="7587"/>
            <a:stretch>
              <a:fillRect/>
            </a:stretch>
          </p:blipFill>
          <p:spPr bwMode="auto">
            <a:xfrm>
              <a:off x="1453" y="2965"/>
              <a:ext cx="3844" cy="3135"/>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6887" y="3035"/>
              <a:ext cx="3914" cy="3155"/>
            </a:xfrm>
            <a:prstGeom prst="rect">
              <a:avLst/>
            </a:prstGeom>
            <a:noFill/>
            <a:ln w="9525">
              <a:noFill/>
              <a:miter lim="800000"/>
              <a:headEnd/>
              <a:tailEnd/>
            </a:ln>
          </p:spPr>
        </p:pic>
        <p:sp>
          <p:nvSpPr>
            <p:cNvPr id="4101" name="AutoShape 5"/>
            <p:cNvSpPr>
              <a:spLocks noChangeArrowheads="1"/>
            </p:cNvSpPr>
            <p:nvPr/>
          </p:nvSpPr>
          <p:spPr bwMode="auto">
            <a:xfrm>
              <a:off x="5497" y="4207"/>
              <a:ext cx="1252" cy="439"/>
            </a:xfrm>
            <a:prstGeom prst="rightArrow">
              <a:avLst>
                <a:gd name="adj1" fmla="val 50000"/>
                <a:gd name="adj2" fmla="val 7129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the last few lines on the text: </a:t>
            </a:r>
          </a:p>
          <a:p>
            <a:pPr lvl="1"/>
            <a:r>
              <a:rPr lang="en-US" dirty="0" smtClean="0"/>
              <a:t>“Come back. Please come back. Let it only be some silly accident that keeps you. Tripping on a log. Cutting your finger on the latch. Staying behind to help Grandma. Come back now. Now. Oh please. Oh God, if only you can remember to listen to me, nothing bad will happen to you. Will it?”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r>
              <a:rPr lang="en-US" dirty="0" smtClean="0"/>
              <a:t>a story that is dynamic and fluid and still possessing the emotional appeal of all literary works</a:t>
            </a:r>
          </a:p>
          <a:p>
            <a:r>
              <a:rPr lang="en-US" dirty="0" smtClean="0"/>
              <a:t>not only interactively but also emotionally and psychologically empathizing with all the various personas this multi-layered Hypertext has created</a:t>
            </a:r>
          </a:p>
          <a:p>
            <a:r>
              <a:rPr lang="en-US" dirty="0" smtClean="0"/>
              <a:t>we are meant to switch between points of view, beyond the boundary imposed by print literature</a:t>
            </a:r>
          </a:p>
          <a:p>
            <a:r>
              <a:rPr lang="en-US" dirty="0" smtClean="0"/>
              <a:t>a free willed destiny is also present</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Digital (Re)Construction II</a:t>
            </a:r>
            <a:endParaRPr lang="en-US" dirty="0"/>
          </a:p>
        </p:txBody>
      </p:sp>
      <p:sp>
        <p:nvSpPr>
          <p:cNvPr id="3" name="Content Placeholder 2"/>
          <p:cNvSpPr>
            <a:spLocks noGrp="1"/>
          </p:cNvSpPr>
          <p:nvPr>
            <p:ph sz="quarter" idx="1"/>
          </p:nvPr>
        </p:nvSpPr>
        <p:spPr/>
        <p:txBody>
          <a:bodyPr/>
          <a:lstStyle/>
          <a:p>
            <a:r>
              <a:rPr lang="en-US" b="1" dirty="0" smtClean="0"/>
              <a:t>Donna </a:t>
            </a:r>
            <a:r>
              <a:rPr lang="en-US" b="1" dirty="0" err="1" smtClean="0"/>
              <a:t>Leishman’s</a:t>
            </a:r>
            <a:r>
              <a:rPr lang="en-US" b="1" dirty="0" smtClean="0"/>
              <a:t> </a:t>
            </a:r>
            <a:r>
              <a:rPr lang="en-US" b="1" i="1" dirty="0" err="1" smtClean="0"/>
              <a:t>RedRidinghood</a:t>
            </a:r>
            <a:r>
              <a:rPr lang="en-US" b="1" dirty="0" smtClean="0"/>
              <a:t> (2001) as Interactive Fiction</a:t>
            </a:r>
          </a:p>
          <a:p>
            <a:endParaRPr lang="en-US" dirty="0" smtClean="0"/>
          </a:p>
          <a:p>
            <a:pPr lvl="1"/>
            <a:endParaRPr lang="en-US" dirty="0"/>
          </a:p>
        </p:txBody>
      </p:sp>
      <p:pic>
        <p:nvPicPr>
          <p:cNvPr id="4" name="Picture 2"/>
          <p:cNvPicPr>
            <a:picLocks noChangeAspect="1" noChangeArrowheads="1"/>
          </p:cNvPicPr>
          <p:nvPr/>
        </p:nvPicPr>
        <p:blipFill>
          <a:blip r:embed="rId2" cstate="print"/>
          <a:srcRect l="1048" t="12918" r="3113" b="36320"/>
          <a:stretch>
            <a:fillRect/>
          </a:stretch>
        </p:blipFill>
        <p:spPr bwMode="auto">
          <a:xfrm>
            <a:off x="304800" y="2514600"/>
            <a:ext cx="86868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304800"/>
            <a:ext cx="4114800" cy="3810000"/>
          </a:xfrm>
        </p:spPr>
        <p:txBody>
          <a:bodyPr>
            <a:normAutofit/>
          </a:bodyPr>
          <a:lstStyle/>
          <a:p>
            <a:r>
              <a:rPr lang="en-US" dirty="0" smtClean="0"/>
              <a:t>Style of artwork	</a:t>
            </a:r>
          </a:p>
          <a:p>
            <a:r>
              <a:rPr lang="en-US" dirty="0"/>
              <a:t>Symbolism for themes</a:t>
            </a:r>
          </a:p>
          <a:p>
            <a:r>
              <a:rPr lang="en-US" dirty="0" smtClean="0"/>
              <a:t>The </a:t>
            </a:r>
            <a:r>
              <a:rPr lang="en-US" dirty="0"/>
              <a:t>option to ‘skip’</a:t>
            </a:r>
          </a:p>
          <a:p>
            <a:endParaRPr lang="en-US" dirty="0" smtClean="0"/>
          </a:p>
        </p:txBody>
      </p:sp>
      <p:grpSp>
        <p:nvGrpSpPr>
          <p:cNvPr id="4" name="Group 3"/>
          <p:cNvGrpSpPr/>
          <p:nvPr/>
        </p:nvGrpSpPr>
        <p:grpSpPr>
          <a:xfrm>
            <a:off x="457199" y="2667000"/>
            <a:ext cx="8489224" cy="3886200"/>
            <a:chOff x="457199" y="4114800"/>
            <a:chExt cx="8489224" cy="2438400"/>
          </a:xfrm>
        </p:grpSpPr>
        <p:grpSp>
          <p:nvGrpSpPr>
            <p:cNvPr id="2" name="Group 1"/>
            <p:cNvGrpSpPr/>
            <p:nvPr/>
          </p:nvGrpSpPr>
          <p:grpSpPr>
            <a:xfrm>
              <a:off x="457199" y="4114800"/>
              <a:ext cx="4533901" cy="2438400"/>
              <a:chOff x="457199" y="4114800"/>
              <a:chExt cx="4533901" cy="2438400"/>
            </a:xfrm>
          </p:grpSpPr>
          <p:pic>
            <p:nvPicPr>
              <p:cNvPr id="2050" name="Picture 2"/>
              <p:cNvPicPr>
                <a:picLocks noChangeAspect="1" noChangeArrowheads="1"/>
              </p:cNvPicPr>
              <p:nvPr/>
            </p:nvPicPr>
            <p:blipFill>
              <a:blip r:embed="rId3" cstate="print"/>
              <a:srcRect l="28084" t="27142" r="27785" b="22000"/>
              <a:stretch>
                <a:fillRect/>
              </a:stretch>
            </p:blipFill>
            <p:spPr bwMode="auto">
              <a:xfrm>
                <a:off x="457199" y="4114800"/>
                <a:ext cx="3399983" cy="2438400"/>
              </a:xfrm>
              <a:prstGeom prst="rect">
                <a:avLst/>
              </a:prstGeom>
              <a:noFill/>
              <a:ln w="9525">
                <a:noFill/>
                <a:miter lim="800000"/>
                <a:headEnd/>
                <a:tailEnd/>
              </a:ln>
            </p:spPr>
          </p:pic>
          <p:sp>
            <p:nvSpPr>
              <p:cNvPr id="2051" name="AutoShape 3"/>
              <p:cNvSpPr>
                <a:spLocks noChangeArrowheads="1"/>
              </p:cNvSpPr>
              <p:nvPr/>
            </p:nvSpPr>
            <p:spPr bwMode="auto">
              <a:xfrm>
                <a:off x="4191000" y="5181600"/>
                <a:ext cx="800100" cy="495300"/>
              </a:xfrm>
              <a:prstGeom prst="rightArrow">
                <a:avLst>
                  <a:gd name="adj1" fmla="val 50000"/>
                  <a:gd name="adj2" fmla="val 40385"/>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pic>
          <p:nvPicPr>
            <p:cNvPr id="2052" name="Picture 1"/>
            <p:cNvPicPr>
              <a:picLocks noChangeAspect="1" noChangeArrowheads="1"/>
            </p:cNvPicPr>
            <p:nvPr/>
          </p:nvPicPr>
          <p:blipFill>
            <a:blip r:embed="rId4" cstate="print"/>
            <a:srcRect l="27884" t="27635" r="27885" b="20798"/>
            <a:stretch>
              <a:fillRect/>
            </a:stretch>
          </p:blipFill>
          <p:spPr bwMode="auto">
            <a:xfrm>
              <a:off x="5288823" y="4155802"/>
              <a:ext cx="3657600" cy="2397398"/>
            </a:xfrm>
            <a:prstGeom prst="rect">
              <a:avLst/>
            </a:prstGeom>
            <a:noFill/>
            <a:ln w="9525">
              <a:noFill/>
              <a:miter lim="800000"/>
              <a:headEnd/>
              <a:tailEnd/>
            </a:ln>
          </p:spPr>
        </p:pic>
      </p:grpSp>
    </p:spTree>
  </p:cSld>
  <p:clrMapOvr>
    <a:masterClrMapping/>
  </p:clrMapOvr>
  <p:transition>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356936"/>
            <a:ext cx="4191000" cy="4572000"/>
          </a:xfrm>
        </p:spPr>
        <p:txBody>
          <a:bodyPr>
            <a:normAutofit/>
          </a:bodyPr>
          <a:lstStyle/>
          <a:p>
            <a:r>
              <a:rPr lang="en-US" dirty="0" smtClean="0"/>
              <a:t>Comic book format</a:t>
            </a:r>
          </a:p>
          <a:p>
            <a:pPr lvl="1"/>
            <a:r>
              <a:rPr lang="en-US" dirty="0" smtClean="0"/>
              <a:t>Speech bubble</a:t>
            </a:r>
          </a:p>
          <a:p>
            <a:pPr lvl="1"/>
            <a:r>
              <a:rPr lang="en-US" dirty="0" smtClean="0"/>
              <a:t>panels</a:t>
            </a:r>
          </a:p>
          <a:p>
            <a:endParaRPr lang="en-US" dirty="0" smtClean="0"/>
          </a:p>
          <a:p>
            <a:r>
              <a:rPr lang="en-US" dirty="0" smtClean="0"/>
              <a:t>New window</a:t>
            </a:r>
          </a:p>
          <a:p>
            <a:pPr lvl="1"/>
            <a:r>
              <a:rPr lang="en-US" dirty="0" smtClean="0"/>
              <a:t>Network fiction</a:t>
            </a:r>
          </a:p>
        </p:txBody>
      </p:sp>
      <p:pic>
        <p:nvPicPr>
          <p:cNvPr id="3074" name="Picture 7"/>
          <p:cNvPicPr>
            <a:picLocks noChangeAspect="1" noChangeArrowheads="1"/>
          </p:cNvPicPr>
          <p:nvPr/>
        </p:nvPicPr>
        <p:blipFill>
          <a:blip r:embed="rId3" cstate="print"/>
          <a:srcRect l="45032" t="26495" r="29488" b="21652"/>
          <a:stretch>
            <a:fillRect/>
          </a:stretch>
        </p:blipFill>
        <p:spPr bwMode="auto">
          <a:xfrm>
            <a:off x="3810000" y="1324881"/>
            <a:ext cx="4648200" cy="5318211"/>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sym typeface="Wingdings" pitchFamily="2" charset="2"/>
              </a:rPr>
              <a:t>Interactive element</a:t>
            </a:r>
            <a:endParaRPr lang="en-US" dirty="0"/>
          </a:p>
        </p:txBody>
      </p:sp>
      <p:sp>
        <p:nvSpPr>
          <p:cNvPr id="7" name="Text Placeholder 6"/>
          <p:cNvSpPr>
            <a:spLocks noGrp="1"/>
          </p:cNvSpPr>
          <p:nvPr>
            <p:ph type="body" sz="half" idx="4294967295"/>
          </p:nvPr>
        </p:nvSpPr>
        <p:spPr>
          <a:xfrm>
            <a:off x="1066800" y="5943600"/>
            <a:ext cx="7315200" cy="685800"/>
          </a:xfrm>
        </p:spPr>
        <p:txBody>
          <a:bodyPr>
            <a:normAutofit/>
          </a:bodyPr>
          <a:lstStyle/>
          <a:p>
            <a:r>
              <a:rPr lang="en-US" sz="2400" dirty="0" smtClean="0"/>
              <a:t>The start of the story proper…</a:t>
            </a:r>
            <a:endParaRPr lang="en-US" sz="2400" dirty="0"/>
          </a:p>
        </p:txBody>
      </p:sp>
      <p:pic>
        <p:nvPicPr>
          <p:cNvPr id="5" name="Content Placeholder 4" descr="1.png"/>
          <p:cNvPicPr>
            <a:picLocks noGrp="1" noChangeAspect="1"/>
          </p:cNvPicPr>
          <p:nvPr>
            <p:ph type="pic" idx="4294967295"/>
          </p:nvPr>
        </p:nvPicPr>
        <p:blipFill>
          <a:blip r:embed="rId3" cstate="print"/>
          <a:srcRect t="2224" b="2224"/>
          <a:stretch>
            <a:fillRect/>
          </a:stretch>
        </p:blipFill>
        <p:spPr>
          <a:xfrm>
            <a:off x="685800" y="1143000"/>
            <a:ext cx="7583487" cy="4568825"/>
          </a:xfrm>
        </p:spPr>
      </p:pic>
      <p:pic>
        <p:nvPicPr>
          <p:cNvPr id="8" name="Content Placeholder 7" descr="2.png"/>
          <p:cNvPicPr>
            <a:picLocks noChangeAspect="1"/>
          </p:cNvPicPr>
          <p:nvPr/>
        </p:nvPicPr>
        <p:blipFill>
          <a:blip r:embed="rId4" cstate="print"/>
          <a:srcRect l="7358" r="16115"/>
          <a:stretch>
            <a:fillRect/>
          </a:stretch>
        </p:blipFill>
        <p:spPr>
          <a:xfrm>
            <a:off x="1223210" y="1662267"/>
            <a:ext cx="5329989" cy="4851237"/>
          </a:xfrm>
          <a:prstGeom prst="rect">
            <a:avLst/>
          </a:prstGeom>
        </p:spPr>
      </p:pic>
      <p:pic>
        <p:nvPicPr>
          <p:cNvPr id="9" name="Picture 10"/>
          <p:cNvPicPr>
            <a:picLocks noChangeAspect="1" noChangeArrowheads="1"/>
          </p:cNvPicPr>
          <p:nvPr/>
        </p:nvPicPr>
        <p:blipFill>
          <a:blip r:embed="rId5" cstate="print"/>
          <a:srcRect l="22276" t="15385" r="33173" b="13104"/>
          <a:stretch>
            <a:fillRect/>
          </a:stretch>
        </p:blipFill>
        <p:spPr bwMode="auto">
          <a:xfrm>
            <a:off x="2743200" y="2133600"/>
            <a:ext cx="5131218" cy="4636329"/>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250" fill="hold"/>
                                        <p:tgtEl>
                                          <p:spTgt spid="9"/>
                                        </p:tgtEl>
                                        <p:attrNameLst>
                                          <p:attrName>ppt_x</p:attrName>
                                        </p:attrNameLst>
                                      </p:cBhvr>
                                      <p:tavLst>
                                        <p:tav tm="0">
                                          <p:val>
                                            <p:strVal val="#ppt_x"/>
                                          </p:val>
                                        </p:tav>
                                        <p:tav tm="100000">
                                          <p:val>
                                            <p:strVal val="#ppt_x"/>
                                          </p:val>
                                        </p:tav>
                                      </p:tavLst>
                                    </p:anim>
                                    <p:anim calcmode="lin" valueType="num">
                                      <p:cBhvr additive="base">
                                        <p:cTn id="14" dur="2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228600" y="304800"/>
            <a:ext cx="3886200" cy="2286000"/>
          </a:xfrm>
        </p:spPr>
        <p:txBody>
          <a:bodyPr>
            <a:normAutofit fontScale="77500" lnSpcReduction="20000"/>
          </a:bodyPr>
          <a:lstStyle/>
          <a:p>
            <a:r>
              <a:rPr lang="en-US" dirty="0" smtClean="0"/>
              <a:t>Deviations from the main story arc</a:t>
            </a:r>
          </a:p>
          <a:p>
            <a:r>
              <a:rPr lang="en-US" dirty="0"/>
              <a:t>the narrative in not linear in the traditional sense</a:t>
            </a:r>
          </a:p>
          <a:p>
            <a:r>
              <a:rPr lang="en-US" dirty="0"/>
              <a:t>cannot restart this sequence for a second viewing</a:t>
            </a:r>
          </a:p>
          <a:p>
            <a:endParaRPr lang="en-US" dirty="0" smtClean="0"/>
          </a:p>
          <a:p>
            <a:pPr lvl="1"/>
            <a:endParaRPr lang="en-US" dirty="0"/>
          </a:p>
        </p:txBody>
      </p:sp>
      <p:sp>
        <p:nvSpPr>
          <p:cNvPr id="8" name="Content Placeholder 7"/>
          <p:cNvSpPr>
            <a:spLocks noGrp="1"/>
          </p:cNvSpPr>
          <p:nvPr>
            <p:ph sz="quarter" idx="2"/>
          </p:nvPr>
        </p:nvSpPr>
        <p:spPr>
          <a:xfrm>
            <a:off x="4267200" y="304800"/>
            <a:ext cx="4663440" cy="1371600"/>
          </a:xfrm>
        </p:spPr>
        <p:txBody>
          <a:bodyPr>
            <a:normAutofit fontScale="77500" lnSpcReduction="20000"/>
          </a:bodyPr>
          <a:lstStyle/>
          <a:p>
            <a:r>
              <a:rPr lang="en-US" dirty="0" smtClean="0"/>
              <a:t>the relevant hyperlink we find has become inert and the only option we have is to follow the second path in the narrative.</a:t>
            </a:r>
          </a:p>
          <a:p>
            <a:endParaRPr lang="en-US" dirty="0"/>
          </a:p>
        </p:txBody>
      </p:sp>
      <p:pic>
        <p:nvPicPr>
          <p:cNvPr id="9" name="Content Placeholder 5" descr="7.png"/>
          <p:cNvPicPr>
            <a:picLocks noChangeAspect="1"/>
          </p:cNvPicPr>
          <p:nvPr/>
        </p:nvPicPr>
        <p:blipFill>
          <a:blip r:embed="rId3" cstate="print"/>
          <a:stretch>
            <a:fillRect/>
          </a:stretch>
        </p:blipFill>
        <p:spPr>
          <a:xfrm>
            <a:off x="457200" y="2590800"/>
            <a:ext cx="8245475" cy="4215063"/>
          </a:xfrm>
          <a:prstGeom prst="rect">
            <a:avLst/>
          </a:prstGeom>
        </p:spPr>
      </p:pic>
    </p:spTree>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Aims</a:t>
            </a:r>
            <a:endParaRPr lang="en-US" dirty="0"/>
          </a:p>
        </p:txBody>
      </p:sp>
      <p:sp>
        <p:nvSpPr>
          <p:cNvPr id="3" name="Content Placeholder 2"/>
          <p:cNvSpPr>
            <a:spLocks noGrp="1"/>
          </p:cNvSpPr>
          <p:nvPr>
            <p:ph sz="quarter" idx="1"/>
          </p:nvPr>
        </p:nvSpPr>
        <p:spPr>
          <a:xfrm>
            <a:off x="612648" y="1600200"/>
            <a:ext cx="8153400" cy="5029200"/>
          </a:xfrm>
        </p:spPr>
        <p:txBody>
          <a:bodyPr>
            <a:normAutofit/>
          </a:bodyPr>
          <a:lstStyle/>
          <a:p>
            <a:r>
              <a:rPr lang="en-US" dirty="0" smtClean="0"/>
              <a:t>This paper aims at tracing how the fairy tale Little Red Riding Hood across various times and genres, namely Brothers Grimm’s </a:t>
            </a:r>
            <a:r>
              <a:rPr lang="en-US" i="1" dirty="0" smtClean="0"/>
              <a:t>Little Red Cap</a:t>
            </a:r>
            <a:r>
              <a:rPr lang="en-US" dirty="0" smtClean="0"/>
              <a:t> and Charles Perrault’s </a:t>
            </a:r>
            <a:r>
              <a:rPr lang="en-US" i="1" dirty="0" smtClean="0"/>
              <a:t>Little Red Riding Hood</a:t>
            </a:r>
            <a:r>
              <a:rPr lang="en-US" dirty="0" smtClean="0"/>
              <a:t> in print; and Donna </a:t>
            </a:r>
            <a:r>
              <a:rPr lang="en-US" dirty="0" err="1" smtClean="0"/>
              <a:t>Leishman’s</a:t>
            </a:r>
            <a:r>
              <a:rPr lang="en-US" dirty="0" smtClean="0"/>
              <a:t> interactive </a:t>
            </a:r>
            <a:r>
              <a:rPr lang="en-US" i="1" dirty="0" err="1" smtClean="0"/>
              <a:t>RedRidingHood</a:t>
            </a:r>
            <a:r>
              <a:rPr lang="en-US" dirty="0" smtClean="0"/>
              <a:t> and </a:t>
            </a:r>
            <a:r>
              <a:rPr lang="en-US" dirty="0" err="1" smtClean="0"/>
              <a:t>Blais</a:t>
            </a:r>
            <a:r>
              <a:rPr lang="en-US" dirty="0" smtClean="0"/>
              <a:t>, Frank &amp; </a:t>
            </a:r>
            <a:r>
              <a:rPr lang="en-US" dirty="0" err="1" smtClean="0"/>
              <a:t>Ippolito</a:t>
            </a:r>
            <a:r>
              <a:rPr lang="en-US" dirty="0" smtClean="0"/>
              <a:t> hypertext </a:t>
            </a:r>
            <a:r>
              <a:rPr lang="en-US" i="1" dirty="0" smtClean="0"/>
              <a:t>Little Red Riding Hood</a:t>
            </a:r>
            <a:r>
              <a:rPr lang="en-US" dirty="0" smtClean="0"/>
              <a:t> as digital texts, have evolved over time as representative narratives.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Alternate dream sequence</a:t>
            </a:r>
            <a:endParaRPr lang="en-US" dirty="0"/>
          </a:p>
        </p:txBody>
      </p:sp>
      <p:sp>
        <p:nvSpPr>
          <p:cNvPr id="8" name="Text Placeholder 7"/>
          <p:cNvSpPr>
            <a:spLocks noGrp="1"/>
          </p:cNvSpPr>
          <p:nvPr>
            <p:ph sz="quarter" idx="1"/>
          </p:nvPr>
        </p:nvSpPr>
        <p:spPr/>
        <p:txBody>
          <a:bodyPr>
            <a:normAutofit/>
          </a:bodyPr>
          <a:lstStyle/>
          <a:p>
            <a:r>
              <a:rPr lang="en-US" sz="2400" dirty="0" smtClean="0"/>
              <a:t>4 in total, requiring different levels of interactivity</a:t>
            </a:r>
          </a:p>
          <a:p>
            <a:r>
              <a:rPr lang="en-US" sz="2400" dirty="0" smtClean="0"/>
              <a:t>Window title - “We can dream, can’t we”</a:t>
            </a:r>
            <a:endParaRPr lang="en-US" sz="2400" dirty="0"/>
          </a:p>
        </p:txBody>
      </p:sp>
      <p:pic>
        <p:nvPicPr>
          <p:cNvPr id="5" name="Content Placeholder 4" descr="8.png"/>
          <p:cNvPicPr>
            <a:picLocks noGrp="1" noChangeAspect="1"/>
          </p:cNvPicPr>
          <p:nvPr>
            <p:ph type="pic" idx="4294967295"/>
          </p:nvPr>
        </p:nvPicPr>
        <p:blipFill>
          <a:blip r:embed="rId2" cstate="print"/>
          <a:srcRect t="2225" b="2225"/>
          <a:stretch>
            <a:fillRect/>
          </a:stretch>
        </p:blipFill>
        <p:spPr>
          <a:xfrm>
            <a:off x="1066800" y="2590800"/>
            <a:ext cx="7086600" cy="4114800"/>
          </a:xfrm>
        </p:spPr>
      </p:pic>
    </p:spTree>
  </p:cSld>
  <p:clrMapOvr>
    <a:masterClrMapping/>
  </p:clrMapOvr>
  <p:transition>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Journal – selected pages</a:t>
            </a:r>
            <a:endParaRPr lang="en-US" dirty="0"/>
          </a:p>
        </p:txBody>
      </p:sp>
      <p:pic>
        <p:nvPicPr>
          <p:cNvPr id="5" name="Picture Placeholder 4" descr="4.png"/>
          <p:cNvPicPr>
            <a:picLocks noGrp="1" noChangeAspect="1"/>
          </p:cNvPicPr>
          <p:nvPr>
            <p:ph sz="quarter" idx="1"/>
          </p:nvPr>
        </p:nvPicPr>
        <p:blipFill rotWithShape="1">
          <a:blip r:embed="rId3" cstate="print"/>
          <a:srcRect r="6899" b="27119"/>
          <a:stretch/>
        </p:blipFill>
        <p:spPr>
          <a:xfrm>
            <a:off x="612648" y="1828800"/>
            <a:ext cx="8226552" cy="4800600"/>
          </a:xfrm>
        </p:spPr>
      </p:pic>
    </p:spTree>
  </p:cSld>
  <p:clrMapOvr>
    <a:masterClrMapping/>
  </p:clrMapOvr>
  <p:transition>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Content Placeholder 6"/>
          <p:cNvSpPr>
            <a:spLocks noGrp="1"/>
          </p:cNvSpPr>
          <p:nvPr>
            <p:ph sz="quarter" idx="1"/>
          </p:nvPr>
        </p:nvSpPr>
        <p:spPr>
          <a:xfrm>
            <a:off x="381000" y="457200"/>
            <a:ext cx="4114800" cy="3505200"/>
          </a:xfrm>
        </p:spPr>
        <p:txBody>
          <a:bodyPr>
            <a:normAutofit/>
          </a:bodyPr>
          <a:lstStyle/>
          <a:p>
            <a:r>
              <a:rPr lang="en-US" dirty="0" smtClean="0"/>
              <a:t>second or the ‘original’ story arc</a:t>
            </a:r>
          </a:p>
        </p:txBody>
      </p:sp>
      <p:sp>
        <p:nvSpPr>
          <p:cNvPr id="8" name="Content Placeholder 7"/>
          <p:cNvSpPr>
            <a:spLocks noGrp="1"/>
          </p:cNvSpPr>
          <p:nvPr>
            <p:ph sz="quarter" idx="2"/>
          </p:nvPr>
        </p:nvSpPr>
        <p:spPr>
          <a:xfrm>
            <a:off x="4648200" y="457200"/>
            <a:ext cx="4191000" cy="3810000"/>
          </a:xfrm>
        </p:spPr>
        <p:txBody>
          <a:bodyPr>
            <a:normAutofit/>
          </a:bodyPr>
          <a:lstStyle/>
          <a:p>
            <a:r>
              <a:rPr lang="en-US" dirty="0" smtClean="0"/>
              <a:t>The deviations in the narrative</a:t>
            </a:r>
          </a:p>
        </p:txBody>
      </p:sp>
      <p:pic>
        <p:nvPicPr>
          <p:cNvPr id="9" name="Picture 8" descr="5.png"/>
          <p:cNvPicPr>
            <a:picLocks noChangeAspect="1"/>
          </p:cNvPicPr>
          <p:nvPr/>
        </p:nvPicPr>
        <p:blipFill>
          <a:blip r:embed="rId3" cstate="print"/>
          <a:srcRect l="20000" t="9202" r="1667"/>
          <a:stretch>
            <a:fillRect/>
          </a:stretch>
        </p:blipFill>
        <p:spPr>
          <a:xfrm>
            <a:off x="685799" y="1600200"/>
            <a:ext cx="8242041" cy="4876800"/>
          </a:xfrm>
          <a:prstGeom prst="rect">
            <a:avLst/>
          </a:prstGeom>
        </p:spPr>
      </p:pic>
    </p:spTree>
  </p:cSld>
  <p:clrMapOvr>
    <a:masterClrMapping/>
  </p:clrMapOvr>
  <p:transition>
    <p:pull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5" name="Content Placeholder 4"/>
          <p:cNvSpPr>
            <a:spLocks noGrp="1"/>
          </p:cNvSpPr>
          <p:nvPr>
            <p:ph sz="quarter" idx="1"/>
          </p:nvPr>
        </p:nvSpPr>
        <p:spPr>
          <a:xfrm>
            <a:off x="612648" y="1600200"/>
            <a:ext cx="8153400" cy="4953000"/>
          </a:xfrm>
        </p:spPr>
        <p:txBody>
          <a:bodyPr>
            <a:normAutofit fontScale="92500" lnSpcReduction="10000"/>
          </a:bodyPr>
          <a:lstStyle/>
          <a:p>
            <a:r>
              <a:rPr lang="en-US" dirty="0" smtClean="0"/>
              <a:t>Stories endure through </a:t>
            </a:r>
            <a:r>
              <a:rPr lang="en-US" dirty="0" err="1" smtClean="0"/>
              <a:t>intertextual</a:t>
            </a:r>
            <a:r>
              <a:rPr lang="en-US" dirty="0" smtClean="0"/>
              <a:t> links </a:t>
            </a:r>
          </a:p>
          <a:p>
            <a:r>
              <a:rPr lang="en-US" dirty="0" smtClean="0"/>
              <a:t>does not detract by the more technological innovations that have been made in terms of narrative progression, construction, and the discursive experience</a:t>
            </a:r>
          </a:p>
          <a:p>
            <a:endParaRPr lang="en-US" dirty="0" smtClean="0"/>
          </a:p>
          <a:p>
            <a:r>
              <a:rPr lang="en-US" dirty="0" smtClean="0"/>
              <a:t>both the e-</a:t>
            </a:r>
            <a:r>
              <a:rPr lang="en-US" dirty="0" err="1" smtClean="0"/>
              <a:t>lits</a:t>
            </a:r>
            <a:r>
              <a:rPr lang="en-US" dirty="0" smtClean="0"/>
              <a:t> are reminiscent to the oral traditions of storytelling</a:t>
            </a:r>
          </a:p>
          <a:p>
            <a:pPr lvl="1"/>
            <a:r>
              <a:rPr lang="en-US" dirty="0" smtClean="0"/>
              <a:t>dynamism and willingness to adapt to changing perceptions</a:t>
            </a:r>
          </a:p>
          <a:p>
            <a:pPr lvl="2"/>
            <a:r>
              <a:rPr lang="en-US" dirty="0" smtClean="0"/>
              <a:t>in the e-literature versions autonomy given to the female protagonist</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4876800"/>
          </a:xfrm>
        </p:spPr>
        <p:txBody>
          <a:bodyPr>
            <a:normAutofit/>
          </a:bodyPr>
          <a:lstStyle/>
          <a:p>
            <a:r>
              <a:rPr lang="en-US" dirty="0" smtClean="0"/>
              <a:t>all four versions use the tropes associated with Red Riding Hood</a:t>
            </a:r>
          </a:p>
          <a:p>
            <a:r>
              <a:rPr lang="en-US" dirty="0" err="1" smtClean="0"/>
              <a:t>multimedial</a:t>
            </a:r>
            <a:r>
              <a:rPr lang="en-US" dirty="0" smtClean="0"/>
              <a:t> approach taken by digital fictions that allows for an expansion of the narrative boundaries</a:t>
            </a:r>
          </a:p>
          <a:p>
            <a:pPr lvl="1"/>
            <a:r>
              <a:rPr lang="en-US" dirty="0" smtClean="0"/>
              <a:t>Paths</a:t>
            </a:r>
          </a:p>
          <a:p>
            <a:r>
              <a:rPr lang="en-US" dirty="0"/>
              <a:t>challenges our assumptions about narrative constructions, </a:t>
            </a:r>
          </a:p>
          <a:p>
            <a:r>
              <a:rPr lang="en-US" dirty="0"/>
              <a:t>encourages us to adopt a similar openness and flexibility to real world narratives</a:t>
            </a:r>
          </a:p>
          <a:p>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idx="12"/>
          </p:nvPr>
        </p:nvSpPr>
        <p:spPr/>
        <p:txBody>
          <a:bodyPr>
            <a:normAutofit fontScale="85000" lnSpcReduction="20000"/>
          </a:bodyPr>
          <a:lstStyle/>
          <a:p>
            <a:pPr>
              <a:defRPr/>
            </a:pPr>
            <a:fld id="{42242C91-5192-4CB4-8DF2-A60B4B8E2F3B}" type="slidenum">
              <a:rPr lang="en-US"/>
              <a:pPr>
                <a:defRPr/>
              </a:pPr>
              <a:t>25</a:t>
            </a:fld>
            <a:endParaRPr lang="en-US"/>
          </a:p>
        </p:txBody>
      </p:sp>
      <p:sp>
        <p:nvSpPr>
          <p:cNvPr id="36867" name="Title 1"/>
          <p:cNvSpPr>
            <a:spLocks noGrp="1"/>
          </p:cNvSpPr>
          <p:nvPr>
            <p:ph type="title"/>
          </p:nvPr>
        </p:nvSpPr>
        <p:spPr/>
        <p:txBody>
          <a:bodyPr/>
          <a:lstStyle/>
          <a:p>
            <a:pPr algn="ctr" eaLnBrk="1" hangingPunct="1"/>
            <a:r>
              <a:rPr lang="en-US" b="1" smtClean="0"/>
              <a:t>THANK YOU!</a:t>
            </a:r>
            <a:endParaRPr lang="en-GB" b="1" smtClean="0"/>
          </a:p>
        </p:txBody>
      </p:sp>
      <p:sp>
        <p:nvSpPr>
          <p:cNvPr id="36868" name="Content Placeholder 2"/>
          <p:cNvSpPr>
            <a:spLocks noGrp="1"/>
          </p:cNvSpPr>
          <p:nvPr>
            <p:ph idx="1"/>
          </p:nvPr>
        </p:nvSpPr>
        <p:spPr/>
        <p:txBody>
          <a:bodyPr/>
          <a:lstStyle/>
          <a:p>
            <a:pPr eaLnBrk="1" hangingPunct="1"/>
            <a:endParaRPr lang="en-US" smtClean="0"/>
          </a:p>
          <a:p>
            <a:pPr eaLnBrk="1" hangingPunct="1"/>
            <a:endParaRPr lang="en-US" smtClean="0"/>
          </a:p>
          <a:p>
            <a:pPr eaLnBrk="1" hangingPunct="1"/>
            <a:endParaRPr lang="en-US" smtClean="0"/>
          </a:p>
          <a:p>
            <a:pPr eaLnBrk="1" hangingPunct="1"/>
            <a:r>
              <a:rPr lang="en-US" smtClean="0"/>
              <a:t>ANY QUESTIONS…..?</a:t>
            </a:r>
          </a:p>
          <a:p>
            <a:pPr eaLnBrk="1" hangingPunct="1"/>
            <a:endParaRPr lang="en-US" smtClean="0"/>
          </a:p>
          <a:p>
            <a:pPr eaLnBrk="1" hangingPunct="1"/>
            <a:r>
              <a:rPr lang="en-US" smtClean="0"/>
              <a:t>COMMENTS??</a:t>
            </a:r>
            <a:endParaRPr lang="en-GB" smtClean="0"/>
          </a:p>
        </p:txBody>
      </p:sp>
      <p:pic>
        <p:nvPicPr>
          <p:cNvPr id="36869" name="Picture 4"/>
          <p:cNvPicPr>
            <a:picLocks noChangeAspect="1" noChangeArrowheads="1"/>
          </p:cNvPicPr>
          <p:nvPr/>
        </p:nvPicPr>
        <p:blipFill>
          <a:blip r:embed="rId2" cstate="print"/>
          <a:srcRect/>
          <a:stretch>
            <a:fillRect/>
          </a:stretch>
        </p:blipFill>
        <p:spPr bwMode="auto">
          <a:xfrm>
            <a:off x="6019800" y="2130425"/>
            <a:ext cx="2389188" cy="4194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Fairytales?</a:t>
            </a:r>
            <a:endParaRPr lang="en-US" dirty="0"/>
          </a:p>
        </p:txBody>
      </p:sp>
      <p:sp>
        <p:nvSpPr>
          <p:cNvPr id="3" name="Content Placeholder 2"/>
          <p:cNvSpPr>
            <a:spLocks noGrp="1"/>
          </p:cNvSpPr>
          <p:nvPr>
            <p:ph sz="quarter" idx="1"/>
          </p:nvPr>
        </p:nvSpPr>
        <p:spPr>
          <a:xfrm>
            <a:off x="612648" y="1600200"/>
            <a:ext cx="8153400" cy="5105400"/>
          </a:xfrm>
        </p:spPr>
        <p:txBody>
          <a:bodyPr>
            <a:normAutofit/>
          </a:bodyPr>
          <a:lstStyle/>
          <a:p>
            <a:r>
              <a:rPr lang="en-US" dirty="0" smtClean="0"/>
              <a:t>Fairytales have captured human imagination as the vehicle for transmitting creative and created narratives for thousands of years. (</a:t>
            </a:r>
            <a:r>
              <a:rPr lang="en-US" dirty="0" err="1" smtClean="0"/>
              <a:t>Zipes</a:t>
            </a:r>
            <a:r>
              <a:rPr lang="en-US" dirty="0" smtClean="0"/>
              <a:t>, 2012, p.2)</a:t>
            </a:r>
          </a:p>
          <a:p>
            <a:pPr lvl="1"/>
            <a:r>
              <a:rPr lang="en-US" dirty="0" smtClean="0"/>
              <a:t>The oral tradition inherent to fairytales also predisposes them to change and evolve with times, people, culture, and literary traditions</a:t>
            </a:r>
          </a:p>
          <a:p>
            <a:pPr lvl="1"/>
            <a:r>
              <a:rPr lang="en-US" dirty="0" smtClean="0"/>
              <a:t>“a fairy tale is different every time it is told, and takes </a:t>
            </a:r>
            <a:r>
              <a:rPr lang="en-US" dirty="0" err="1" smtClean="0"/>
              <a:t>colour</a:t>
            </a:r>
            <a:r>
              <a:rPr lang="en-US" dirty="0" smtClean="0"/>
              <a:t> and texture from the context of the telling” (Warner, 2012, p. x).</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Why Little Red Riding Hood? </a:t>
            </a:r>
            <a:endParaRPr lang="en-US" dirty="0"/>
          </a:p>
        </p:txBody>
      </p:sp>
      <p:sp>
        <p:nvSpPr>
          <p:cNvPr id="3" name="Content Placeholder 2"/>
          <p:cNvSpPr>
            <a:spLocks noGrp="1"/>
          </p:cNvSpPr>
          <p:nvPr>
            <p:ph sz="quarter" idx="1"/>
          </p:nvPr>
        </p:nvSpPr>
        <p:spPr>
          <a:xfrm>
            <a:off x="304800" y="1589567"/>
            <a:ext cx="4191000" cy="4572000"/>
          </a:xfrm>
        </p:spPr>
        <p:txBody>
          <a:bodyPr>
            <a:normAutofit fontScale="70000" lnSpcReduction="20000"/>
          </a:bodyPr>
          <a:lstStyle/>
          <a:p>
            <a:r>
              <a:rPr lang="en-US" dirty="0" smtClean="0"/>
              <a:t>a recognizable entity globally</a:t>
            </a:r>
          </a:p>
          <a:p>
            <a:endParaRPr lang="en-US" dirty="0" smtClean="0"/>
          </a:p>
          <a:p>
            <a:r>
              <a:rPr lang="en-US" dirty="0" smtClean="0"/>
              <a:t>conventional elements </a:t>
            </a:r>
          </a:p>
          <a:p>
            <a:pPr lvl="1"/>
            <a:r>
              <a:rPr lang="en-US" dirty="0" smtClean="0"/>
              <a:t>main plot</a:t>
            </a:r>
          </a:p>
          <a:p>
            <a:pPr lvl="1"/>
            <a:r>
              <a:rPr lang="en-US" dirty="0" smtClean="0"/>
              <a:t>motifs</a:t>
            </a:r>
          </a:p>
          <a:p>
            <a:pPr lvl="1"/>
            <a:r>
              <a:rPr lang="en-US" dirty="0" smtClean="0"/>
              <a:t>character</a:t>
            </a:r>
          </a:p>
          <a:p>
            <a:pPr lvl="1"/>
            <a:r>
              <a:rPr lang="en-US" dirty="0" smtClean="0"/>
              <a:t>didactic nature</a:t>
            </a:r>
          </a:p>
          <a:p>
            <a:endParaRPr lang="en-US" dirty="0" smtClean="0"/>
          </a:p>
          <a:p>
            <a:r>
              <a:rPr lang="en-US" dirty="0" smtClean="0"/>
              <a:t>unconventional elements</a:t>
            </a:r>
          </a:p>
          <a:p>
            <a:pPr lvl="1"/>
            <a:r>
              <a:rPr lang="en-US" dirty="0" smtClean="0"/>
              <a:t>No marriage or happily ever after</a:t>
            </a:r>
          </a:p>
          <a:p>
            <a:pPr lvl="1"/>
            <a:r>
              <a:rPr lang="en-US" dirty="0" smtClean="0"/>
              <a:t>no prince or direct male family member</a:t>
            </a:r>
          </a:p>
          <a:p>
            <a:pPr lvl="1"/>
            <a:r>
              <a:rPr lang="en-US" dirty="0" smtClean="0"/>
              <a:t>rite of passage action being performed by a girl </a:t>
            </a:r>
          </a:p>
          <a:p>
            <a:pPr lvl="1"/>
            <a:endParaRPr lang="en-US" dirty="0" smtClean="0"/>
          </a:p>
          <a:p>
            <a:pPr lvl="1"/>
            <a:endParaRPr lang="en-US" dirty="0"/>
          </a:p>
        </p:txBody>
      </p:sp>
      <p:sp>
        <p:nvSpPr>
          <p:cNvPr id="4" name="Content Placeholder 3"/>
          <p:cNvSpPr>
            <a:spLocks noGrp="1"/>
          </p:cNvSpPr>
          <p:nvPr>
            <p:ph sz="quarter" idx="2"/>
          </p:nvPr>
        </p:nvSpPr>
        <p:spPr>
          <a:xfrm>
            <a:off x="5105400" y="1752600"/>
            <a:ext cx="3886200" cy="4572000"/>
          </a:xfrm>
        </p:spPr>
        <p:txBody>
          <a:bodyPr>
            <a:normAutofit fontScale="70000" lnSpcReduction="2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Potential for </a:t>
            </a:r>
            <a:r>
              <a:rPr lang="en-US" dirty="0" err="1" smtClean="0"/>
              <a:t>reappropriation</a:t>
            </a:r>
            <a:r>
              <a:rPr lang="en-US" dirty="0" smtClean="0"/>
              <a:t> of the story’s tropes and motifs</a:t>
            </a:r>
            <a:endParaRPr lang="en-US" dirty="0"/>
          </a:p>
        </p:txBody>
      </p:sp>
      <p:sp>
        <p:nvSpPr>
          <p:cNvPr id="5" name="Right Arrow 4"/>
          <p:cNvSpPr/>
          <p:nvPr/>
        </p:nvSpPr>
        <p:spPr>
          <a:xfrm>
            <a:off x="4191000" y="3962400"/>
            <a:ext cx="9144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Analytical Framework</a:t>
            </a:r>
            <a:endParaRPr lang="en-US" dirty="0"/>
          </a:p>
        </p:txBody>
      </p:sp>
      <p:graphicFrame>
        <p:nvGraphicFramePr>
          <p:cNvPr id="4" name="Content Placeholder 5"/>
          <p:cNvGraphicFramePr>
            <a:graphicFrameLocks noGrp="1"/>
          </p:cNvGraphicFramePr>
          <p:nvPr>
            <p:ph sz="quarter" idx="1"/>
            <p:extLst>
              <p:ext uri="{D42A27DB-BD31-4B8C-83A1-F6EECF244321}">
                <p14:modId xmlns:p14="http://schemas.microsoft.com/office/powerpoint/2010/main" val="831900553"/>
              </p:ext>
            </p:extLst>
          </p:nvPr>
        </p:nvGraphicFramePr>
        <p:xfrm>
          <a:off x="762000" y="1665288"/>
          <a:ext cx="7239000" cy="4964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Analytical Method</a:t>
            </a:r>
            <a:endParaRPr lang="en-US" dirty="0"/>
          </a:p>
        </p:txBody>
      </p:sp>
      <p:sp>
        <p:nvSpPr>
          <p:cNvPr id="5" name="Content Placeholder 4"/>
          <p:cNvSpPr>
            <a:spLocks noGrp="1"/>
          </p:cNvSpPr>
          <p:nvPr>
            <p:ph sz="quarter" idx="1"/>
          </p:nvPr>
        </p:nvSpPr>
        <p:spPr>
          <a:xfrm>
            <a:off x="612648" y="1600200"/>
            <a:ext cx="8153400" cy="4876800"/>
          </a:xfrm>
        </p:spPr>
        <p:txBody>
          <a:bodyPr>
            <a:normAutofit/>
          </a:bodyPr>
          <a:lstStyle/>
          <a:p>
            <a:r>
              <a:rPr lang="en-US" dirty="0" smtClean="0"/>
              <a:t>to determine how the role of author-user influences the construction of meaning in a digital narrative space. </a:t>
            </a:r>
          </a:p>
          <a:p>
            <a:pPr lvl="1"/>
            <a:r>
              <a:rPr lang="en-US" dirty="0" smtClean="0"/>
              <a:t>interactivity, </a:t>
            </a:r>
            <a:r>
              <a:rPr lang="en-US" dirty="0" err="1" smtClean="0"/>
              <a:t>interdiscursity</a:t>
            </a:r>
            <a:r>
              <a:rPr lang="en-US" dirty="0" smtClean="0"/>
              <a:t>, and intertextuality as systems of meaning making. </a:t>
            </a:r>
          </a:p>
          <a:p>
            <a:pPr lvl="1"/>
            <a:r>
              <a:rPr lang="en-US" dirty="0" smtClean="0"/>
              <a:t>multimodal analysis i.e. focusing on the written, visual, audio, and digital functions. </a:t>
            </a:r>
          </a:p>
          <a:p>
            <a:pPr lvl="1"/>
            <a:r>
              <a:rPr lang="en-US" dirty="0" smtClean="0"/>
              <a:t>the compositional, the semiotic, and the discursive elements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Printed Narrative </a:t>
            </a:r>
            <a:endParaRPr lang="en-US" dirty="0"/>
          </a:p>
        </p:txBody>
      </p:sp>
      <p:sp>
        <p:nvSpPr>
          <p:cNvPr id="3" name="Content Placeholder 2"/>
          <p:cNvSpPr>
            <a:spLocks noGrp="1"/>
          </p:cNvSpPr>
          <p:nvPr>
            <p:ph sz="quarter" idx="1"/>
          </p:nvPr>
        </p:nvSpPr>
        <p:spPr/>
        <p:txBody>
          <a:bodyPr/>
          <a:lstStyle/>
          <a:p>
            <a:r>
              <a:rPr lang="en-US" b="1" dirty="0" smtClean="0"/>
              <a:t>Perrault’s </a:t>
            </a:r>
            <a:r>
              <a:rPr lang="en-US" b="1" i="1" dirty="0" smtClean="0"/>
              <a:t>Little Red Riding Hood </a:t>
            </a:r>
            <a:r>
              <a:rPr lang="en-US" b="1" dirty="0" smtClean="0"/>
              <a:t>(1697) and Grimm’s </a:t>
            </a:r>
            <a:r>
              <a:rPr lang="en-US" b="1" i="1" dirty="0" smtClean="0"/>
              <a:t>Little Red Cap</a:t>
            </a:r>
            <a:r>
              <a:rPr lang="en-US" b="1" dirty="0" smtClean="0"/>
              <a:t> (1812)</a:t>
            </a:r>
          </a:p>
          <a:p>
            <a:endParaRPr lang="en-US" b="1" dirty="0" smtClean="0"/>
          </a:p>
          <a:p>
            <a:r>
              <a:rPr lang="en-US" dirty="0" smtClean="0"/>
              <a:t>many thematic and narrative parallels </a:t>
            </a:r>
          </a:p>
          <a:p>
            <a:r>
              <a:rPr lang="en-US" dirty="0" smtClean="0"/>
              <a:t>the social, to the moral, to a more fabulist approach</a:t>
            </a:r>
          </a:p>
          <a:p>
            <a:r>
              <a:rPr lang="en-US" dirty="0" smtClean="0"/>
              <a:t>the </a:t>
            </a:r>
            <a:r>
              <a:rPr lang="en-US" dirty="0" err="1" smtClean="0"/>
              <a:t>Grimms</a:t>
            </a:r>
            <a:r>
              <a:rPr lang="en-US" dirty="0" smtClean="0"/>
              <a:t>’ version was expanded in 1857</a:t>
            </a:r>
          </a:p>
          <a:p>
            <a:r>
              <a:rPr lang="en-US" dirty="0" smtClean="0"/>
              <a:t>reinforces the narrative potential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Digital (Re)Construction I </a:t>
            </a:r>
            <a:endParaRPr lang="en-US" dirty="0"/>
          </a:p>
        </p:txBody>
      </p:sp>
      <p:sp>
        <p:nvSpPr>
          <p:cNvPr id="3" name="Content Placeholder 2"/>
          <p:cNvSpPr>
            <a:spLocks noGrp="1"/>
          </p:cNvSpPr>
          <p:nvPr>
            <p:ph sz="quarter" idx="1"/>
          </p:nvPr>
        </p:nvSpPr>
        <p:spPr>
          <a:xfrm>
            <a:off x="612648" y="1600200"/>
            <a:ext cx="8153400" cy="4876800"/>
          </a:xfrm>
        </p:spPr>
        <p:txBody>
          <a:bodyPr>
            <a:normAutofit lnSpcReduction="10000"/>
          </a:bodyPr>
          <a:lstStyle/>
          <a:p>
            <a:r>
              <a:rPr lang="en-US" b="1" dirty="0" err="1" smtClean="0"/>
              <a:t>Blais</a:t>
            </a:r>
            <a:r>
              <a:rPr lang="en-US" b="1" dirty="0" smtClean="0"/>
              <a:t>, Frank &amp; </a:t>
            </a:r>
            <a:r>
              <a:rPr lang="en-US" b="1" dirty="0" err="1" smtClean="0"/>
              <a:t>Ippolito’s</a:t>
            </a:r>
            <a:r>
              <a:rPr lang="en-US" b="1" dirty="0" smtClean="0"/>
              <a:t> </a:t>
            </a:r>
            <a:r>
              <a:rPr lang="en-US" b="1" i="1" dirty="0" smtClean="0"/>
              <a:t>Little Red Riding Hood</a:t>
            </a:r>
            <a:r>
              <a:rPr lang="en-US" b="1" dirty="0" smtClean="0"/>
              <a:t> (2000) as Hypertext</a:t>
            </a:r>
          </a:p>
          <a:p>
            <a:pPr lvl="1"/>
            <a:r>
              <a:rPr lang="en-US" dirty="0" smtClean="0"/>
              <a:t>Old world spelling of fairy i.e. Fair e-tales</a:t>
            </a:r>
          </a:p>
          <a:p>
            <a:endParaRPr lang="en-US" b="1" dirty="0" smtClean="0"/>
          </a:p>
          <a:p>
            <a:r>
              <a:rPr lang="en-US" dirty="0" smtClean="0"/>
              <a:t>belongs conceptually to the first generation of electronic literature – in that it is a hypertext, which creates links between multiple </a:t>
            </a:r>
            <a:r>
              <a:rPr lang="en-US" dirty="0" err="1" smtClean="0"/>
              <a:t>lexias</a:t>
            </a:r>
            <a:endParaRPr lang="en-US" dirty="0" smtClean="0"/>
          </a:p>
          <a:p>
            <a:endParaRPr lang="en-US" dirty="0" smtClean="0"/>
          </a:p>
          <a:p>
            <a:r>
              <a:rPr lang="en-US" dirty="0" smtClean="0"/>
              <a:t>emphasized are the assumptions and motivations of the characters within the story</a:t>
            </a:r>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381000"/>
            <a:ext cx="8153400" cy="3124200"/>
          </a:xfrm>
        </p:spPr>
        <p:txBody>
          <a:bodyPr>
            <a:normAutofit/>
          </a:bodyPr>
          <a:lstStyle/>
          <a:p>
            <a:r>
              <a:rPr lang="en-US" dirty="0" smtClean="0"/>
              <a:t>Cover page</a:t>
            </a:r>
            <a:endParaRPr lang="en-US" dirty="0"/>
          </a:p>
        </p:txBody>
      </p:sp>
      <p:grpSp>
        <p:nvGrpSpPr>
          <p:cNvPr id="1026" name="Group 2"/>
          <p:cNvGrpSpPr>
            <a:grpSpLocks/>
          </p:cNvGrpSpPr>
          <p:nvPr/>
        </p:nvGrpSpPr>
        <p:grpSpPr bwMode="auto">
          <a:xfrm>
            <a:off x="304800" y="1219201"/>
            <a:ext cx="8610600" cy="5562600"/>
            <a:chOff x="1440" y="6886"/>
            <a:chExt cx="9316" cy="2819"/>
          </a:xfrm>
        </p:grpSpPr>
        <p:pic>
          <p:nvPicPr>
            <p:cNvPr id="1027" name="Picture 3"/>
            <p:cNvPicPr>
              <a:picLocks noChangeAspect="1" noChangeArrowheads="1"/>
            </p:cNvPicPr>
            <p:nvPr/>
          </p:nvPicPr>
          <p:blipFill>
            <a:blip r:embed="rId3" cstate="print"/>
            <a:srcRect/>
            <a:stretch>
              <a:fillRect/>
            </a:stretch>
          </p:blipFill>
          <p:spPr bwMode="auto">
            <a:xfrm>
              <a:off x="1440" y="6955"/>
              <a:ext cx="3720" cy="2692"/>
            </a:xfrm>
            <a:prstGeom prst="rect">
              <a:avLst/>
            </a:prstGeom>
            <a:noFill/>
            <a:ln w="9525">
              <a:noFill/>
              <a:miter lim="800000"/>
              <a:headEnd/>
              <a:tailEnd/>
            </a:ln>
          </p:spPr>
        </p:pic>
        <p:sp>
          <p:nvSpPr>
            <p:cNvPr id="1028" name="AutoShape 4"/>
            <p:cNvSpPr>
              <a:spLocks noChangeArrowheads="1"/>
            </p:cNvSpPr>
            <p:nvPr/>
          </p:nvSpPr>
          <p:spPr bwMode="auto">
            <a:xfrm>
              <a:off x="5510" y="7651"/>
              <a:ext cx="1264" cy="701"/>
            </a:xfrm>
            <a:prstGeom prst="rightArrow">
              <a:avLst>
                <a:gd name="adj1" fmla="val 50000"/>
                <a:gd name="adj2" fmla="val 4507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4" cstate="print"/>
            <a:srcRect/>
            <a:stretch>
              <a:fillRect/>
            </a:stretch>
          </p:blipFill>
          <p:spPr bwMode="auto">
            <a:xfrm>
              <a:off x="7275" y="6886"/>
              <a:ext cx="3481" cy="2819"/>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102</TotalTime>
  <Words>1420</Words>
  <Application>Microsoft Office PowerPoint</Application>
  <PresentationFormat>On-screen Show (4:3)</PresentationFormat>
  <Paragraphs>200</Paragraphs>
  <Slides>25</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Calibri</vt:lpstr>
      <vt:lpstr>Rockwell</vt:lpstr>
      <vt:lpstr>Wingdings</vt:lpstr>
      <vt:lpstr>Wingdings 2</vt:lpstr>
      <vt:lpstr>Median</vt:lpstr>
      <vt:lpstr>(RE)CONSTRUCTING NARRATIVE IN DIGITAL LITERATURE:</vt:lpstr>
      <vt:lpstr>Research Aims</vt:lpstr>
      <vt:lpstr>Why Fairytales?</vt:lpstr>
      <vt:lpstr>Why Little Red Riding Hood? </vt:lpstr>
      <vt:lpstr>Analytical Framework</vt:lpstr>
      <vt:lpstr>Analytical Method</vt:lpstr>
      <vt:lpstr>The Printed Narrative </vt:lpstr>
      <vt:lpstr>Digital (Re)Construction I </vt:lpstr>
      <vt:lpstr>PowerPoint Presentation</vt:lpstr>
      <vt:lpstr>The Red Pillar – “I”</vt:lpstr>
      <vt:lpstr>The Green Pillar – “She”</vt:lpstr>
      <vt:lpstr>The Yellow Pillar – “You”</vt:lpstr>
      <vt:lpstr>PowerPoint Presentation</vt:lpstr>
      <vt:lpstr>PowerPoint Presentation</vt:lpstr>
      <vt:lpstr>Digital (Re)Construction II</vt:lpstr>
      <vt:lpstr>PowerPoint Presentation</vt:lpstr>
      <vt:lpstr>PowerPoint Presentation</vt:lpstr>
      <vt:lpstr>Interactive element</vt:lpstr>
      <vt:lpstr>PowerPoint Presentation</vt:lpstr>
      <vt:lpstr>Alternate dream sequence</vt:lpstr>
      <vt:lpstr>The Journal – selected pages</vt:lpstr>
      <vt:lpstr>PowerPoint Presentation</vt:lpstr>
      <vt:lpstr>Conclusion</vt:lpstr>
      <vt:lpstr>PowerPoint Presentation</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(RE)CONSTRUCTING NARRATIVE IN ELECTRONIC LITERATURE:</dc:title>
  <dc:creator>Zainab Younus</dc:creator>
  <cp:lastModifiedBy>Zainab</cp:lastModifiedBy>
  <cp:revision>20</cp:revision>
  <dcterms:created xsi:type="dcterms:W3CDTF">2016-05-22T20:09:34Z</dcterms:created>
  <dcterms:modified xsi:type="dcterms:W3CDTF">2017-06-29T14:37:12Z</dcterms:modified>
</cp:coreProperties>
</file>